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20"/>
  </p:notesMasterIdLst>
  <p:sldIdLst>
    <p:sldId id="283" r:id="rId3"/>
    <p:sldId id="2857" r:id="rId4"/>
    <p:sldId id="2856" r:id="rId5"/>
    <p:sldId id="2836" r:id="rId6"/>
    <p:sldId id="2851" r:id="rId7"/>
    <p:sldId id="2838" r:id="rId8"/>
    <p:sldId id="2852" r:id="rId9"/>
    <p:sldId id="2871" r:id="rId10"/>
    <p:sldId id="2865" r:id="rId11"/>
    <p:sldId id="2853" r:id="rId12"/>
    <p:sldId id="2873" r:id="rId13"/>
    <p:sldId id="2874" r:id="rId14"/>
    <p:sldId id="2875" r:id="rId15"/>
    <p:sldId id="2876" r:id="rId16"/>
    <p:sldId id="2877" r:id="rId17"/>
    <p:sldId id="2878" r:id="rId18"/>
    <p:sldId id="2864"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88E"/>
    <a:srgbClr val="959593"/>
    <a:srgbClr val="F3F1E5"/>
    <a:srgbClr val="0C0B0B"/>
    <a:srgbClr val="E64106"/>
    <a:srgbClr val="E6E6E6"/>
    <a:srgbClr val="FEFEFE"/>
    <a:srgbClr val="0066AE"/>
    <a:srgbClr val="32A3DB"/>
    <a:srgbClr val="ADDA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57F85-5D5E-314B-A2A4-CFBC9F64355D}" v="779" dt="2022-12-06T17:12:08.362"/>
    <p1510:client id="{D2D6AA05-087B-4CD6-9D21-473277F1990E}" v="574" dt="2022-12-06T19:16:15.888"/>
    <p1510:client id="{FA12CF28-E406-8A43-B6BB-9A0FCD798DC0}" v="1086" dt="2022-12-06T18:51:41.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9" d="100"/>
          <a:sy n="69" d="100"/>
        </p:scale>
        <p:origin x="540" y="-3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9F6D67DF-CF82-44E4-9FB6-564B8C4C207B}" type="datetimeFigureOut">
              <a:rPr lang="zh-CN" altLang="en-US" smtClean="0"/>
              <a:pPr/>
              <a:t>2022/12/6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2D3751E1-17AB-487A-80A7-25A0F24E0602}" type="slidenum">
              <a:rPr lang="zh-CN" altLang="en-US" smtClean="0"/>
              <a:pPr/>
              <a:t>‹#›</a:t>
            </a:fld>
            <a:endParaRPr lang="zh-CN" altLang="en-US"/>
          </a:p>
        </p:txBody>
      </p:sp>
    </p:spTree>
    <p:extLst>
      <p:ext uri="{BB962C8B-B14F-4D97-AF65-F5344CB8AC3E}">
        <p14:creationId xmlns:p14="http://schemas.microsoft.com/office/powerpoint/2010/main" val="2754773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t>1</a:t>
            </a:fld>
            <a:endParaRPr lang="zh-CN" altLang="en-US"/>
          </a:p>
        </p:txBody>
      </p:sp>
    </p:spTree>
    <p:extLst>
      <p:ext uri="{BB962C8B-B14F-4D97-AF65-F5344CB8AC3E}">
        <p14:creationId xmlns:p14="http://schemas.microsoft.com/office/powerpoint/2010/main" val="2371162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10</a:t>
            </a:fld>
            <a:endParaRPr lang="zh-CN" altLang="en-US"/>
          </a:p>
        </p:txBody>
      </p:sp>
    </p:spTree>
    <p:extLst>
      <p:ext uri="{BB962C8B-B14F-4D97-AF65-F5344CB8AC3E}">
        <p14:creationId xmlns:p14="http://schemas.microsoft.com/office/powerpoint/2010/main" val="310958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11</a:t>
            </a:fld>
            <a:endParaRPr lang="zh-CN" altLang="en-US"/>
          </a:p>
        </p:txBody>
      </p:sp>
    </p:spTree>
    <p:extLst>
      <p:ext uri="{BB962C8B-B14F-4D97-AF65-F5344CB8AC3E}">
        <p14:creationId xmlns:p14="http://schemas.microsoft.com/office/powerpoint/2010/main" val="378543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300514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228241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35347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2988805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98554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235112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a:solidFill>
                  <a:srgbClr val="4D4D4D"/>
                </a:solidFill>
                <a:effectLst/>
                <a:latin typeface="Roboto" panose="020F0502020204030204" pitchFamily="34" charset="0"/>
              </a:rPr>
              <a:t>Sunflowers are one of the few crops native to the United States. According to some sources, indigenous people likely began to cultivate them around 1000 BC. Sunflower seeds probably didn't reach Europe until the 1800s. When sunflower seeds arrived in Russia, their oil content interested farmers. The farmers selectively bred the plants until they almost doubled the oil content of the seeds. </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81757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11369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b="0" i="0">
              <a:solidFill>
                <a:srgbClr val="202124"/>
              </a:solidFill>
              <a:effectLst/>
              <a:latin typeface="Roboto" panose="02000000000000000000" pitchFamily="2" charset="0"/>
            </a:endParaRPr>
          </a:p>
          <a:p>
            <a:pPr algn="l"/>
            <a:r>
              <a:rPr lang="en-US" b="1" i="0">
                <a:solidFill>
                  <a:srgbClr val="202124"/>
                </a:solidFill>
                <a:effectLst/>
                <a:latin typeface="Roboto" panose="02000000000000000000" pitchFamily="2" charset="0"/>
              </a:rPr>
              <a:t>India</a:t>
            </a:r>
            <a:r>
              <a:rPr lang="en-US" b="0" i="0">
                <a:solidFill>
                  <a:srgbClr val="202124"/>
                </a:solidFill>
                <a:effectLst/>
                <a:latin typeface="Roboto" panose="02000000000000000000" pitchFamily="2" charset="0"/>
              </a:rPr>
              <a:t>, the third largest country in sunflower seed oil consumption, consumed approximately 2.6 million tons that year. This was almost half of what the EU-27 consumed in 2021.</a:t>
            </a:r>
          </a:p>
          <a:p>
            <a:r>
              <a:rPr lang="en-US" b="0" i="0">
                <a:solidFill>
                  <a:srgbClr val="202122"/>
                </a:solidFill>
                <a:effectLst/>
                <a:latin typeface="Arial" panose="020B0604020202020204" pitchFamily="34" charset="0"/>
              </a:rPr>
              <a:t>The index is usually computed monthly, or quarterly in some countries, as a weighted average of sub-indices for different components of consumer expenditure, such as food, housing, shoes, clothing, each of which is, in turn, a weighted average of sub-sub-indices. </a:t>
            </a:r>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5</a:t>
            </a:fld>
            <a:endParaRPr lang="en-GB"/>
          </a:p>
        </p:txBody>
      </p:sp>
    </p:spTree>
    <p:extLst>
      <p:ext uri="{BB962C8B-B14F-4D97-AF65-F5344CB8AC3E}">
        <p14:creationId xmlns:p14="http://schemas.microsoft.com/office/powerpoint/2010/main" val="106631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417094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408945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 didn’t renew the graph of “Box-Cox transform.”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63596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69946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70212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4860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46711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065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7672811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2643182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886076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15958022"/>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738944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52764338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74933799"/>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66489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25350972"/>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4672745"/>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0107739"/>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8100085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993304" y="67211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a:ln>
                  <a:noFill/>
                </a:ln>
                <a:solidFill>
                  <a:prstClr val="black"/>
                </a:solidFill>
                <a:effectLst/>
                <a:uLnTx/>
                <a:uFillTx/>
                <a:hlinkClick r:id="rId2"/>
              </a:rPr>
              <a:t>行业</a:t>
            </a:r>
            <a:r>
              <a:rPr kumimoji="0" lang="en-US" altLang="zh-CN" sz="100" b="0" i="0" u="none" strike="noStrike" kern="0" cap="none" spc="0" normalizeH="0" baseline="0" noProof="0">
                <a:ln>
                  <a:noFill/>
                </a:ln>
                <a:solidFill>
                  <a:prstClr val="black"/>
                </a:solidFill>
                <a:effectLst/>
                <a:uLnTx/>
                <a:uFillTx/>
                <a:hlinkClick r:id="rId2"/>
              </a:rPr>
              <a:t>PPT</a:t>
            </a:r>
            <a:r>
              <a:rPr kumimoji="0" lang="zh-CN" altLang="en-US" sz="100" b="0" i="0" u="none" strike="noStrike" kern="0" cap="none" spc="0" normalizeH="0" baseline="0" noProof="0">
                <a:ln>
                  <a:noFill/>
                </a:ln>
                <a:solidFill>
                  <a:prstClr val="black"/>
                </a:solidFill>
                <a:effectLst/>
                <a:uLnTx/>
                <a:uFillTx/>
                <a:hlinkClick r:id="rId2"/>
              </a:rPr>
              <a:t>模板</a:t>
            </a:r>
            <a:r>
              <a:rPr kumimoji="0" lang="en-US" altLang="zh-CN" sz="100" b="0" i="0" u="none" strike="noStrike" kern="0" cap="none" spc="0" normalizeH="0" baseline="0" noProof="0">
                <a:ln>
                  <a:noFill/>
                </a:ln>
                <a:solidFill>
                  <a:prstClr val="black"/>
                </a:solidFill>
                <a:effectLst/>
                <a:uLnTx/>
                <a:uFillTx/>
              </a:rPr>
              <a:t>http://www.1ppt.com/hangye/</a:t>
            </a:r>
          </a:p>
        </p:txBody>
      </p:sp>
    </p:spTree>
    <p:extLst>
      <p:ext uri="{BB962C8B-B14F-4D97-AF65-F5344CB8AC3E}">
        <p14:creationId xmlns:p14="http://schemas.microsoft.com/office/powerpoint/2010/main" val="405274739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9051602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5683891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2022/12/6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32579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2022/12/6</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455060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932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67392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02817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43706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3D2C71D-9539-47FF-872C-7D475D8AFB3D}"/>
              </a:ext>
            </a:extLst>
          </p:cNvPr>
          <p:cNvSpPr>
            <a:spLocks noGrp="1"/>
          </p:cNvSpPr>
          <p:nvPr>
            <p:ph type="dt" sz="half" idx="10"/>
          </p:nvPr>
        </p:nvSpPr>
        <p:spPr>
          <a:xfrm>
            <a:off x="838200" y="6356350"/>
            <a:ext cx="2743200" cy="365125"/>
          </a:xfrm>
          <a:prstGeom prst="rect">
            <a:avLst/>
          </a:prstGeom>
        </p:spPr>
        <p:txBody>
          <a:bodyPr/>
          <a:lstStyle/>
          <a:p>
            <a:fld id="{C18EDF5E-578C-4F7F-BA8F-EE7896D35C60}" type="datetimeFigureOut">
              <a:rPr lang="zh-CN" altLang="en-US" smtClean="0"/>
              <a:t>2022/12/6</a:t>
            </a:fld>
            <a:endParaRPr lang="zh-CN" altLang="en-US"/>
          </a:p>
        </p:txBody>
      </p:sp>
      <p:sp>
        <p:nvSpPr>
          <p:cNvPr id="4" name="页脚占位符 3">
            <a:extLst>
              <a:ext uri="{FF2B5EF4-FFF2-40B4-BE49-F238E27FC236}">
                <a16:creationId xmlns:a16="http://schemas.microsoft.com/office/drawing/2014/main" id="{0801F44D-3A15-40AB-A325-1EBA00B2CB8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60D7FAE0-DC81-4DDA-AC3A-91AF5F748CD5}"/>
              </a:ext>
            </a:extLst>
          </p:cNvPr>
          <p:cNvSpPr>
            <a:spLocks noGrp="1"/>
          </p:cNvSpPr>
          <p:nvPr>
            <p:ph type="sldNum" sz="quarter" idx="12"/>
          </p:nvPr>
        </p:nvSpPr>
        <p:spPr>
          <a:xfrm>
            <a:off x="8610600" y="6356350"/>
            <a:ext cx="2743200" cy="365125"/>
          </a:xfrm>
          <a:prstGeom prst="rect">
            <a:avLst/>
          </a:prstGeom>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2961443164"/>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89F7AC-15E6-481E-9A12-82C564F9F9E8}"/>
              </a:ext>
            </a:extLst>
          </p:cNvPr>
          <p:cNvSpPr>
            <a:spLocks noGrp="1"/>
          </p:cNvSpPr>
          <p:nvPr>
            <p:ph type="dt" sz="half" idx="10"/>
          </p:nvPr>
        </p:nvSpPr>
        <p:spPr>
          <a:xfrm>
            <a:off x="838200" y="6356350"/>
            <a:ext cx="2743200" cy="365125"/>
          </a:xfrm>
          <a:prstGeom prst="rect">
            <a:avLst/>
          </a:prstGeom>
        </p:spPr>
        <p:txBody>
          <a:bodyPr/>
          <a:lstStyle/>
          <a:p>
            <a:fld id="{C18EDF5E-578C-4F7F-BA8F-EE7896D35C60}" type="datetimeFigureOut">
              <a:rPr lang="zh-CN" altLang="en-US" smtClean="0"/>
              <a:t>2022/12/6</a:t>
            </a:fld>
            <a:endParaRPr lang="zh-CN" altLang="en-US"/>
          </a:p>
        </p:txBody>
      </p:sp>
      <p:sp>
        <p:nvSpPr>
          <p:cNvPr id="3" name="页脚占位符 2">
            <a:extLst>
              <a:ext uri="{FF2B5EF4-FFF2-40B4-BE49-F238E27FC236}">
                <a16:creationId xmlns:a16="http://schemas.microsoft.com/office/drawing/2014/main" id="{712AF03D-F21F-4BF4-A349-88C80A30C17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C8C89124-1FEE-4371-A02A-0E9F2247F477}"/>
              </a:ext>
            </a:extLst>
          </p:cNvPr>
          <p:cNvSpPr>
            <a:spLocks noGrp="1"/>
          </p:cNvSpPr>
          <p:nvPr>
            <p:ph type="sldNum" sz="quarter" idx="12"/>
          </p:nvPr>
        </p:nvSpPr>
        <p:spPr>
          <a:xfrm>
            <a:off x="8610600" y="6356350"/>
            <a:ext cx="2743200" cy="365125"/>
          </a:xfrm>
          <a:prstGeom prst="rect">
            <a:avLst/>
          </a:prstGeom>
        </p:spPr>
        <p:txBody>
          <a:bodyPr/>
          <a:lstStyle/>
          <a:p>
            <a:fld id="{6BA964AD-4DC7-4E6B-9B49-09BCF06D9FE3}" type="slidenum">
              <a:rPr lang="zh-CN" altLang="en-US" smtClean="0"/>
              <a:t>‹#›</a:t>
            </a:fld>
            <a:endParaRPr lang="zh-CN" altLang="en-US"/>
          </a:p>
        </p:txBody>
      </p:sp>
    </p:spTree>
    <p:extLst>
      <p:ext uri="{BB962C8B-B14F-4D97-AF65-F5344CB8AC3E}">
        <p14:creationId xmlns:p14="http://schemas.microsoft.com/office/powerpoint/2010/main" val="389929677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149628"/>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535966"/>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929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字魂59号-创粗黑" panose="00000500000000000000" pitchFamily="2" charset="-122"/>
          <a:ea typeface="字魂59号-创粗黑" panose="00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字魂59号-创粗黑" panose="00000500000000000000" pitchFamily="2" charset="-122"/>
          <a:ea typeface="字魂59号-创粗黑"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字魂59号-创粗黑" panose="00000500000000000000" pitchFamily="2" charset="-122"/>
          <a:ea typeface="字魂59号-创粗黑" panose="00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字魂59号-创粗黑" panose="00000500000000000000" pitchFamily="2" charset="-122"/>
          <a:ea typeface="字魂59号-创粗黑" panose="00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9号-创粗黑" panose="00000500000000000000" pitchFamily="2" charset="-122"/>
          <a:ea typeface="字魂59号-创粗黑" panose="00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字魂59号-创粗黑" panose="00000500000000000000" pitchFamily="2" charset="-122"/>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79363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C1D4B2-F35B-488A-8E5D-FB28F6B9208B}"/>
              </a:ext>
            </a:extLst>
          </p:cNvPr>
          <p:cNvSpPr txBox="1"/>
          <p:nvPr/>
        </p:nvSpPr>
        <p:spPr>
          <a:xfrm rot="16200000">
            <a:off x="4983158" y="-3475398"/>
            <a:ext cx="1031051" cy="8691920"/>
          </a:xfrm>
          <a:prstGeom prst="rect">
            <a:avLst/>
          </a:prstGeom>
          <a:noFill/>
        </p:spPr>
        <p:txBody>
          <a:bodyPr vert="eaVert" wrap="square" rtlCol="0">
            <a:spAutoFit/>
          </a:bodyPr>
          <a:lstStyle/>
          <a:p>
            <a:pPr algn="ctr"/>
            <a:r>
              <a:rPr lang="en-US" altLang="zh-CN" sz="4400" spc="300">
                <a:solidFill>
                  <a:srgbClr val="0C0B0B"/>
                </a:solidFill>
                <a:cs typeface="+mn-ea"/>
                <a:sym typeface="+mn-lt"/>
              </a:rPr>
              <a:t>Sunflower Oil Forecasting </a:t>
            </a:r>
          </a:p>
          <a:p>
            <a:pPr algn="ctr"/>
            <a:r>
              <a:rPr lang="en-US" altLang="zh-CN" sz="1100" spc="300">
                <a:solidFill>
                  <a:srgbClr val="0C0B0B"/>
                </a:solidFill>
                <a:cs typeface="+mn-ea"/>
                <a:sym typeface="+mn-lt"/>
              </a:rPr>
              <a:t>Keep Healthy, Keep fit. </a:t>
            </a:r>
            <a:endParaRPr lang="zh-CN" altLang="en-US" sz="1100" spc="300">
              <a:solidFill>
                <a:srgbClr val="0C0B0B"/>
              </a:solidFill>
              <a:cs typeface="+mn-ea"/>
              <a:sym typeface="+mn-lt"/>
            </a:endParaRPr>
          </a:p>
        </p:txBody>
      </p:sp>
      <p:pic>
        <p:nvPicPr>
          <p:cNvPr id="7" name="Picture 6">
            <a:extLst>
              <a:ext uri="{FF2B5EF4-FFF2-40B4-BE49-F238E27FC236}">
                <a16:creationId xmlns:a16="http://schemas.microsoft.com/office/drawing/2014/main" id="{43B4BEA1-F5C8-6739-A60A-1E18019C9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96" y="1496291"/>
            <a:ext cx="5849996" cy="5006673"/>
          </a:xfrm>
          <a:prstGeom prst="rect">
            <a:avLst/>
          </a:prstGeom>
        </p:spPr>
      </p:pic>
      <p:sp>
        <p:nvSpPr>
          <p:cNvPr id="8" name="文本框 5">
            <a:extLst>
              <a:ext uri="{FF2B5EF4-FFF2-40B4-BE49-F238E27FC236}">
                <a16:creationId xmlns:a16="http://schemas.microsoft.com/office/drawing/2014/main" id="{51F95BAE-89D5-56D8-AD9C-E3E362AA147B}"/>
              </a:ext>
            </a:extLst>
          </p:cNvPr>
          <p:cNvSpPr txBox="1"/>
          <p:nvPr/>
        </p:nvSpPr>
        <p:spPr>
          <a:xfrm rot="16200000">
            <a:off x="7453859" y="1517143"/>
            <a:ext cx="3754874" cy="6470592"/>
          </a:xfrm>
          <a:prstGeom prst="rect">
            <a:avLst/>
          </a:prstGeom>
          <a:noFill/>
        </p:spPr>
        <p:txBody>
          <a:bodyPr vert="eaVert" wrap="square" rtlCol="0">
            <a:spAutoFit/>
          </a:bodyPr>
          <a:lstStyle/>
          <a:p>
            <a:pPr algn="ctr"/>
            <a:r>
              <a:rPr lang="en-US" altLang="zh-CN" sz="2400" b="1" spc="300">
                <a:solidFill>
                  <a:srgbClr val="0C0B0B"/>
                </a:solidFill>
                <a:cs typeface="+mn-ea"/>
                <a:sym typeface="+mn-lt"/>
              </a:rPr>
              <a:t>ECON 5337-001:</a:t>
            </a:r>
          </a:p>
          <a:p>
            <a:pPr algn="ctr"/>
            <a:r>
              <a:rPr lang="en-US" altLang="zh-CN" sz="2400" b="1" spc="300">
                <a:solidFill>
                  <a:srgbClr val="0C0B0B"/>
                </a:solidFill>
                <a:cs typeface="+mn-ea"/>
                <a:sym typeface="+mn-lt"/>
              </a:rPr>
              <a:t>Economic Forecasting </a:t>
            </a:r>
          </a:p>
          <a:p>
            <a:pPr algn="ctr"/>
            <a:endParaRPr lang="en-US" altLang="zh-CN" sz="2400" b="1" spc="300">
              <a:solidFill>
                <a:srgbClr val="0C0B0B"/>
              </a:solidFill>
              <a:cs typeface="+mn-ea"/>
              <a:sym typeface="+mn-lt"/>
            </a:endParaRPr>
          </a:p>
          <a:p>
            <a:pPr algn="ctr"/>
            <a:r>
              <a:rPr lang="en-US" altLang="zh-CN" sz="2400" b="1" spc="300">
                <a:solidFill>
                  <a:srgbClr val="0C0B0B"/>
                </a:solidFill>
                <a:cs typeface="+mn-ea"/>
                <a:sym typeface="+mn-lt"/>
              </a:rPr>
              <a:t>Group 3 -  </a:t>
            </a:r>
          </a:p>
          <a:p>
            <a:pPr algn="ctr"/>
            <a:r>
              <a:rPr lang="en-US" altLang="zh-CN" sz="2400" spc="300">
                <a:solidFill>
                  <a:srgbClr val="0C0B0B"/>
                </a:solidFill>
                <a:cs typeface="+mn-ea"/>
                <a:sym typeface="+mn-lt"/>
              </a:rPr>
              <a:t>Anmol Chadha</a:t>
            </a:r>
          </a:p>
          <a:p>
            <a:pPr algn="ctr"/>
            <a:r>
              <a:rPr lang="en-US" altLang="zh-CN" sz="2400" spc="300" err="1">
                <a:solidFill>
                  <a:srgbClr val="0C0B0B"/>
                </a:solidFill>
                <a:cs typeface="+mn-ea"/>
                <a:sym typeface="+mn-lt"/>
              </a:rPr>
              <a:t>Faria</a:t>
            </a:r>
            <a:r>
              <a:rPr lang="en-US" altLang="zh-CN" sz="2400" spc="300">
                <a:solidFill>
                  <a:srgbClr val="0C0B0B"/>
                </a:solidFill>
                <a:cs typeface="+mn-ea"/>
                <a:sym typeface="+mn-lt"/>
              </a:rPr>
              <a:t> </a:t>
            </a:r>
            <a:r>
              <a:rPr lang="en-US" altLang="zh-CN" sz="2400" spc="300" err="1">
                <a:solidFill>
                  <a:srgbClr val="0C0B0B"/>
                </a:solidFill>
                <a:cs typeface="+mn-ea"/>
                <a:sym typeface="+mn-lt"/>
              </a:rPr>
              <a:t>Tasnim</a:t>
            </a:r>
            <a:endParaRPr lang="en-US" altLang="zh-CN" sz="2400" spc="300">
              <a:solidFill>
                <a:srgbClr val="0C0B0B"/>
              </a:solidFill>
              <a:cs typeface="+mn-ea"/>
              <a:sym typeface="+mn-lt"/>
            </a:endParaRPr>
          </a:p>
          <a:p>
            <a:pPr algn="ctr"/>
            <a:r>
              <a:rPr lang="en-US" altLang="zh-CN" sz="2400" spc="300">
                <a:solidFill>
                  <a:srgbClr val="0C0B0B"/>
                </a:solidFill>
                <a:cs typeface="+mn-ea"/>
                <a:sym typeface="+mn-lt"/>
              </a:rPr>
              <a:t>Masrour </a:t>
            </a:r>
            <a:r>
              <a:rPr lang="en-US" altLang="zh-CN" sz="2400" spc="300" err="1">
                <a:solidFill>
                  <a:srgbClr val="0C0B0B"/>
                </a:solidFill>
                <a:cs typeface="+mn-ea"/>
                <a:sym typeface="+mn-lt"/>
              </a:rPr>
              <a:t>Naderi</a:t>
            </a:r>
            <a:r>
              <a:rPr lang="en-US" altLang="zh-CN" sz="2400" spc="300">
                <a:solidFill>
                  <a:srgbClr val="0C0B0B"/>
                </a:solidFill>
                <a:cs typeface="+mn-ea"/>
                <a:sym typeface="+mn-lt"/>
              </a:rPr>
              <a:t> </a:t>
            </a:r>
            <a:r>
              <a:rPr lang="en-US" altLang="zh-CN" sz="2400" spc="300" err="1">
                <a:solidFill>
                  <a:srgbClr val="0C0B0B"/>
                </a:solidFill>
                <a:cs typeface="+mn-ea"/>
                <a:sym typeface="+mn-lt"/>
              </a:rPr>
              <a:t>Darbaghshahi</a:t>
            </a:r>
            <a:endParaRPr lang="en-US" altLang="zh-CN" sz="2400" spc="300">
              <a:solidFill>
                <a:srgbClr val="0C0B0B"/>
              </a:solidFill>
              <a:cs typeface="+mn-ea"/>
              <a:sym typeface="+mn-lt"/>
            </a:endParaRPr>
          </a:p>
          <a:p>
            <a:pPr algn="ctr"/>
            <a:r>
              <a:rPr lang="en-US" altLang="zh-CN" sz="2400" spc="300" err="1">
                <a:solidFill>
                  <a:srgbClr val="0C0B0B"/>
                </a:solidFill>
                <a:cs typeface="+mn-ea"/>
                <a:sym typeface="+mn-lt"/>
              </a:rPr>
              <a:t>Zhangfan</a:t>
            </a:r>
            <a:r>
              <a:rPr lang="en-US" altLang="zh-CN" sz="2400" spc="300">
                <a:solidFill>
                  <a:srgbClr val="0C0B0B"/>
                </a:solidFill>
                <a:cs typeface="+mn-ea"/>
                <a:sym typeface="+mn-lt"/>
              </a:rPr>
              <a:t> Huang</a:t>
            </a:r>
          </a:p>
          <a:p>
            <a:pPr algn="ctr"/>
            <a:endParaRPr lang="en-US" altLang="zh-CN" sz="4000" spc="300">
              <a:solidFill>
                <a:srgbClr val="0C0B0B"/>
              </a:solidFill>
              <a:cs typeface="+mn-ea"/>
              <a:sym typeface="+mn-lt"/>
            </a:endParaRPr>
          </a:p>
        </p:txBody>
      </p:sp>
    </p:spTree>
    <p:extLst>
      <p:ext uri="{BB962C8B-B14F-4D97-AF65-F5344CB8AC3E}">
        <p14:creationId xmlns:p14="http://schemas.microsoft.com/office/powerpoint/2010/main" val="1120960588"/>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236526C9-9526-42E2-85EC-10A5E9EB1EFD}"/>
              </a:ext>
            </a:extLst>
          </p:cNvPr>
          <p:cNvSpPr txBox="1">
            <a:spLocks/>
          </p:cNvSpPr>
          <p:nvPr/>
        </p:nvSpPr>
        <p:spPr>
          <a:xfrm>
            <a:off x="343935" y="255627"/>
            <a:ext cx="9759070" cy="692227"/>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Time Series Plot: Auto-Correlation Function and Partial Auto-Correlation Function</a:t>
            </a:r>
          </a:p>
        </p:txBody>
      </p:sp>
      <p:sp>
        <p:nvSpPr>
          <p:cNvPr id="5" name="TextBox 4">
            <a:extLst>
              <a:ext uri="{FF2B5EF4-FFF2-40B4-BE49-F238E27FC236}">
                <a16:creationId xmlns:a16="http://schemas.microsoft.com/office/drawing/2014/main" id="{D50D746F-144F-582A-5837-4E404079107D}"/>
              </a:ext>
            </a:extLst>
          </p:cNvPr>
          <p:cNvSpPr txBox="1"/>
          <p:nvPr/>
        </p:nvSpPr>
        <p:spPr>
          <a:xfrm>
            <a:off x="6389648" y="1148576"/>
            <a:ext cx="4103649" cy="1261884"/>
          </a:xfrm>
          <a:prstGeom prst="rect">
            <a:avLst/>
          </a:prstGeom>
          <a:noFill/>
        </p:spPr>
        <p:txBody>
          <a:bodyPr wrap="square" rtlCol="0">
            <a:spAutoFit/>
          </a:bodyPr>
          <a:lstStyle/>
          <a:p>
            <a:pPr marL="285750" indent="-285750">
              <a:buFont typeface="Wingdings" pitchFamily="2" charset="2"/>
              <a:buChar char="v"/>
            </a:pPr>
            <a:endParaRPr lang="en-US" sz="1100"/>
          </a:p>
          <a:p>
            <a:pPr marL="285750" indent="-285750">
              <a:buFont typeface="Wingdings" pitchFamily="2" charset="2"/>
              <a:buChar char="v"/>
            </a:pPr>
            <a:endParaRPr lang="en-US" sz="1100"/>
          </a:p>
          <a:p>
            <a:pPr marL="285750" indent="-285750">
              <a:buFont typeface="Wingdings" pitchFamily="2" charset="2"/>
              <a:buChar char="v"/>
            </a:pPr>
            <a:endParaRPr lang="en-US"/>
          </a:p>
          <a:p>
            <a:pPr marL="285750" indent="-285750">
              <a:buFont typeface="Wingdings" pitchFamily="2" charset="2"/>
              <a:buChar char="v"/>
            </a:pPr>
            <a:endParaRPr lang="en-US"/>
          </a:p>
          <a:p>
            <a:endParaRPr lang="en-US"/>
          </a:p>
        </p:txBody>
      </p:sp>
      <p:sp>
        <p:nvSpPr>
          <p:cNvPr id="6" name="TextBox 5">
            <a:extLst>
              <a:ext uri="{FF2B5EF4-FFF2-40B4-BE49-F238E27FC236}">
                <a16:creationId xmlns:a16="http://schemas.microsoft.com/office/drawing/2014/main" id="{1E5541E9-846D-D2C4-2822-2E520C35C9B1}"/>
              </a:ext>
            </a:extLst>
          </p:cNvPr>
          <p:cNvSpPr txBox="1"/>
          <p:nvPr/>
        </p:nvSpPr>
        <p:spPr>
          <a:xfrm>
            <a:off x="6692589" y="885293"/>
            <a:ext cx="4337825" cy="369332"/>
          </a:xfrm>
          <a:prstGeom prst="rect">
            <a:avLst/>
          </a:prstGeom>
          <a:noFill/>
        </p:spPr>
        <p:txBody>
          <a:bodyPr wrap="square" rtlCol="0">
            <a:spAutoFit/>
          </a:bodyPr>
          <a:lstStyle/>
          <a:p>
            <a:r>
              <a:rPr lang="en-US" dirty="0"/>
              <a:t>Performance of ARIMA Models</a:t>
            </a:r>
          </a:p>
        </p:txBody>
      </p:sp>
      <p:graphicFrame>
        <p:nvGraphicFramePr>
          <p:cNvPr id="17" name="Table 16">
            <a:extLst>
              <a:ext uri="{FF2B5EF4-FFF2-40B4-BE49-F238E27FC236}">
                <a16:creationId xmlns:a16="http://schemas.microsoft.com/office/drawing/2014/main" id="{EB53C626-CA86-F51D-268B-D00F04E89A29}"/>
              </a:ext>
            </a:extLst>
          </p:cNvPr>
          <p:cNvGraphicFramePr>
            <a:graphicFrameLocks noGrp="1"/>
          </p:cNvGraphicFramePr>
          <p:nvPr>
            <p:extLst>
              <p:ext uri="{D42A27DB-BD31-4B8C-83A1-F6EECF244321}">
                <p14:modId xmlns:p14="http://schemas.microsoft.com/office/powerpoint/2010/main" val="2016874119"/>
              </p:ext>
            </p:extLst>
          </p:nvPr>
        </p:nvGraphicFramePr>
        <p:xfrm>
          <a:off x="6767504" y="1360673"/>
          <a:ext cx="4800028" cy="4448997"/>
        </p:xfrm>
        <a:graphic>
          <a:graphicData uri="http://schemas.openxmlformats.org/drawingml/2006/table">
            <a:tbl>
              <a:tblPr>
                <a:tableStyleId>{5C22544A-7EE6-4342-B048-85BDC9FD1C3A}</a:tableStyleId>
              </a:tblPr>
              <a:tblGrid>
                <a:gridCol w="1404886">
                  <a:extLst>
                    <a:ext uri="{9D8B030D-6E8A-4147-A177-3AD203B41FA5}">
                      <a16:colId xmlns:a16="http://schemas.microsoft.com/office/drawing/2014/main" val="1391674101"/>
                    </a:ext>
                  </a:extLst>
                </a:gridCol>
                <a:gridCol w="1131714">
                  <a:extLst>
                    <a:ext uri="{9D8B030D-6E8A-4147-A177-3AD203B41FA5}">
                      <a16:colId xmlns:a16="http://schemas.microsoft.com/office/drawing/2014/main" val="726425776"/>
                    </a:ext>
                  </a:extLst>
                </a:gridCol>
                <a:gridCol w="1131714">
                  <a:extLst>
                    <a:ext uri="{9D8B030D-6E8A-4147-A177-3AD203B41FA5}">
                      <a16:colId xmlns:a16="http://schemas.microsoft.com/office/drawing/2014/main" val="1632240798"/>
                    </a:ext>
                  </a:extLst>
                </a:gridCol>
                <a:gridCol w="1131714">
                  <a:extLst>
                    <a:ext uri="{9D8B030D-6E8A-4147-A177-3AD203B41FA5}">
                      <a16:colId xmlns:a16="http://schemas.microsoft.com/office/drawing/2014/main" val="4136940454"/>
                    </a:ext>
                  </a:extLst>
                </a:gridCol>
              </a:tblGrid>
              <a:tr h="635571">
                <a:tc>
                  <a:txBody>
                    <a:bodyPr/>
                    <a:lstStyle/>
                    <a:p>
                      <a:pPr algn="l" fontAlgn="b"/>
                      <a:r>
                        <a:rPr lang="en-US" sz="1200" u="none" strike="noStrike">
                          <a:effectLst/>
                        </a:rPr>
                        <a:t>ARIMA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AICc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BIC</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9172401"/>
                  </a:ext>
                </a:extLst>
              </a:tr>
              <a:tr h="635571">
                <a:tc>
                  <a:txBody>
                    <a:bodyPr/>
                    <a:lstStyle/>
                    <a:p>
                      <a:pPr algn="l" fontAlgn="b"/>
                      <a:r>
                        <a:rPr lang="en-US" sz="1200" u="none" strike="noStrike">
                          <a:effectLst/>
                        </a:rPr>
                        <a:t>(1,1,9)(1,0,0)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-972.06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-971.09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-920.57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009067"/>
                  </a:ext>
                </a:extLst>
              </a:tr>
              <a:tr h="635571">
                <a:tc>
                  <a:txBody>
                    <a:bodyPr/>
                    <a:lstStyle/>
                    <a:p>
                      <a:pPr algn="l" fontAlgn="b"/>
                      <a:r>
                        <a:rPr lang="en-US" sz="1200" u="none" strike="noStrike" dirty="0">
                          <a:effectLst/>
                        </a:rPr>
                        <a:t>(2,1,9)(1,0,3)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-904.07</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-969.75</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-971.4 </a:t>
                      </a:r>
                    </a:p>
                  </a:txBody>
                  <a:tcPr marL="9525" marR="9525" marT="9525" marB="0" anchor="b"/>
                </a:tc>
                <a:extLst>
                  <a:ext uri="{0D108BD9-81ED-4DB2-BD59-A6C34878D82A}">
                    <a16:rowId xmlns:a16="http://schemas.microsoft.com/office/drawing/2014/main" val="1997979753"/>
                  </a:ext>
                </a:extLst>
              </a:tr>
              <a:tr h="635571">
                <a:tc>
                  <a:txBody>
                    <a:bodyPr/>
                    <a:lstStyle/>
                    <a:p>
                      <a:pPr algn="l" fontAlgn="b"/>
                      <a:r>
                        <a:rPr lang="en-US" sz="1200" u="none" strike="noStrike">
                          <a:effectLst/>
                        </a:rPr>
                        <a:t>(0,1,1)(1,0,0)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-976.39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-976.28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-960.54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9948495"/>
                  </a:ext>
                </a:extLst>
              </a:tr>
              <a:tr h="635571">
                <a:tc>
                  <a:txBody>
                    <a:bodyPr/>
                    <a:lstStyle/>
                    <a:p>
                      <a:pPr algn="l" fontAlgn="b"/>
                      <a:r>
                        <a:rPr lang="en-US" sz="1200" u="none" strike="noStrike">
                          <a:effectLst/>
                        </a:rPr>
                        <a:t>(1,1,1)(1,0,1)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-976.19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-975.97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-952.42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7609992"/>
                  </a:ext>
                </a:extLst>
              </a:tr>
              <a:tr h="635571">
                <a:tc>
                  <a:txBody>
                    <a:bodyPr/>
                    <a:lstStyle/>
                    <a:p>
                      <a:pPr algn="l" fontAlgn="b"/>
                      <a:r>
                        <a:rPr lang="en-US" sz="1200" u="none" strike="noStrike">
                          <a:effectLst/>
                        </a:rPr>
                        <a:t>(2,1,1)(1,0,4)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-968.17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-967.58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-928.56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6546827"/>
                  </a:ext>
                </a:extLst>
              </a:tr>
              <a:tr h="635571">
                <a:tc>
                  <a:txBody>
                    <a:bodyPr/>
                    <a:lstStyle/>
                    <a:p>
                      <a:pPr algn="l" fontAlgn="b"/>
                      <a:r>
                        <a:rPr lang="en-US" sz="1200" u="none" strike="noStrike">
                          <a:effectLst/>
                        </a:rPr>
                        <a:t>(0,1,2)(2,0,4)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-970.67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-970.08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-931.06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052966"/>
                  </a:ext>
                </a:extLst>
              </a:tr>
            </a:tbl>
          </a:graphicData>
        </a:graphic>
      </p:graphicFrame>
      <p:sp>
        <p:nvSpPr>
          <p:cNvPr id="4" name="TextBox 3">
            <a:extLst>
              <a:ext uri="{FF2B5EF4-FFF2-40B4-BE49-F238E27FC236}">
                <a16:creationId xmlns:a16="http://schemas.microsoft.com/office/drawing/2014/main" id="{C6EF2E16-6EAC-6FB1-4756-D7EF4BFB175A}"/>
              </a:ext>
            </a:extLst>
          </p:cNvPr>
          <p:cNvSpPr txBox="1"/>
          <p:nvPr/>
        </p:nvSpPr>
        <p:spPr>
          <a:xfrm>
            <a:off x="685043" y="859700"/>
            <a:ext cx="6096000" cy="369332"/>
          </a:xfrm>
          <a:prstGeom prst="rect">
            <a:avLst/>
          </a:prstGeom>
          <a:noFill/>
        </p:spPr>
        <p:txBody>
          <a:bodyPr wrap="square">
            <a:spAutoFit/>
          </a:bodyPr>
          <a:lstStyle/>
          <a:p>
            <a:r>
              <a:rPr lang="en-US" dirty="0"/>
              <a:t>Before Applying ARIMA Models</a:t>
            </a:r>
          </a:p>
        </p:txBody>
      </p:sp>
      <p:pic>
        <p:nvPicPr>
          <p:cNvPr id="8" name="Picture 7">
            <a:extLst>
              <a:ext uri="{FF2B5EF4-FFF2-40B4-BE49-F238E27FC236}">
                <a16:creationId xmlns:a16="http://schemas.microsoft.com/office/drawing/2014/main" id="{D785ED40-744F-FA06-411F-A86F686D04ED}"/>
              </a:ext>
            </a:extLst>
          </p:cNvPr>
          <p:cNvPicPr>
            <a:picLocks noChangeAspect="1"/>
          </p:cNvPicPr>
          <p:nvPr/>
        </p:nvPicPr>
        <p:blipFill>
          <a:blip r:embed="rId3"/>
          <a:stretch>
            <a:fillRect/>
          </a:stretch>
        </p:blipFill>
        <p:spPr>
          <a:xfrm>
            <a:off x="602546" y="1254625"/>
            <a:ext cx="5964509" cy="4739250"/>
          </a:xfrm>
          <a:prstGeom prst="rect">
            <a:avLst/>
          </a:prstGeom>
        </p:spPr>
      </p:pic>
    </p:spTree>
    <p:extLst>
      <p:ext uri="{BB962C8B-B14F-4D97-AF65-F5344CB8AC3E}">
        <p14:creationId xmlns:p14="http://schemas.microsoft.com/office/powerpoint/2010/main" val="395918710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236526C9-9526-42E2-85EC-10A5E9EB1EFD}"/>
              </a:ext>
            </a:extLst>
          </p:cNvPr>
          <p:cNvSpPr txBox="1">
            <a:spLocks/>
          </p:cNvSpPr>
          <p:nvPr/>
        </p:nvSpPr>
        <p:spPr>
          <a:xfrm>
            <a:off x="343935" y="255627"/>
            <a:ext cx="9759070" cy="692227"/>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a:solidFill>
                  <a:schemeClr val="bg1">
                    <a:lumMod val="50000"/>
                  </a:schemeClr>
                </a:solidFill>
                <a:cs typeface="+mn-ea"/>
                <a:sym typeface="+mn-lt"/>
              </a:rPr>
              <a:t>Residual Testing: Auto Correlation Function and Partial auto Correlations Function</a:t>
            </a:r>
          </a:p>
        </p:txBody>
      </p:sp>
      <p:sp>
        <p:nvSpPr>
          <p:cNvPr id="5" name="TextBox 4">
            <a:extLst>
              <a:ext uri="{FF2B5EF4-FFF2-40B4-BE49-F238E27FC236}">
                <a16:creationId xmlns:a16="http://schemas.microsoft.com/office/drawing/2014/main" id="{D50D746F-144F-582A-5837-4E404079107D}"/>
              </a:ext>
            </a:extLst>
          </p:cNvPr>
          <p:cNvSpPr txBox="1"/>
          <p:nvPr/>
        </p:nvSpPr>
        <p:spPr>
          <a:xfrm>
            <a:off x="6478858" y="1282391"/>
            <a:ext cx="4103649" cy="938719"/>
          </a:xfrm>
          <a:prstGeom prst="rect">
            <a:avLst/>
          </a:prstGeom>
          <a:noFill/>
        </p:spPr>
        <p:txBody>
          <a:bodyPr wrap="square" rtlCol="0">
            <a:spAutoFit/>
          </a:bodyPr>
          <a:lstStyle/>
          <a:p>
            <a:pPr marL="285750" indent="-285750">
              <a:buFont typeface="Wingdings" pitchFamily="2" charset="2"/>
              <a:buChar char="v"/>
            </a:pPr>
            <a:r>
              <a:rPr lang="en-US" sz="1100" dirty="0"/>
              <a:t>Two coefficients at lag 9 and 26 are significant.</a:t>
            </a:r>
          </a:p>
          <a:p>
            <a:pPr marL="285750" indent="-285750">
              <a:buFont typeface="Wingdings" pitchFamily="2" charset="2"/>
              <a:buChar char="v"/>
            </a:pPr>
            <a:endParaRPr lang="en-US" sz="1100" dirty="0"/>
          </a:p>
          <a:p>
            <a:pPr marL="285750" indent="-285750">
              <a:buFont typeface="Wingdings" pitchFamily="2" charset="2"/>
              <a:buChar char="v"/>
            </a:pPr>
            <a:r>
              <a:rPr lang="en-US" sz="1100" dirty="0"/>
              <a:t>Coefficients lie inside 95% confidence bands are statistically insignificant.</a:t>
            </a:r>
          </a:p>
          <a:p>
            <a:pPr marL="285750" indent="-285750">
              <a:buFont typeface="Wingdings" pitchFamily="2" charset="2"/>
              <a:buChar char="v"/>
            </a:pPr>
            <a:endParaRPr lang="en-US" sz="1100" dirty="0"/>
          </a:p>
        </p:txBody>
      </p:sp>
      <p:sp>
        <p:nvSpPr>
          <p:cNvPr id="6" name="TextBox 5">
            <a:extLst>
              <a:ext uri="{FF2B5EF4-FFF2-40B4-BE49-F238E27FC236}">
                <a16:creationId xmlns:a16="http://schemas.microsoft.com/office/drawing/2014/main" id="{1E5541E9-846D-D2C4-2822-2E520C35C9B1}"/>
              </a:ext>
            </a:extLst>
          </p:cNvPr>
          <p:cNvSpPr txBox="1"/>
          <p:nvPr/>
        </p:nvSpPr>
        <p:spPr>
          <a:xfrm>
            <a:off x="624468" y="724829"/>
            <a:ext cx="5471532" cy="369332"/>
          </a:xfrm>
          <a:prstGeom prst="rect">
            <a:avLst/>
          </a:prstGeom>
          <a:noFill/>
        </p:spPr>
        <p:txBody>
          <a:bodyPr wrap="square" rtlCol="0">
            <a:spAutoFit/>
          </a:bodyPr>
          <a:lstStyle/>
          <a:p>
            <a:r>
              <a:rPr lang="en-US" dirty="0"/>
              <a:t>After Applying ARIMA Model: (1,1,1)(1,0,1)</a:t>
            </a:r>
          </a:p>
        </p:txBody>
      </p:sp>
      <p:sp>
        <p:nvSpPr>
          <p:cNvPr id="9" name="TextBox 8">
            <a:extLst>
              <a:ext uri="{FF2B5EF4-FFF2-40B4-BE49-F238E27FC236}">
                <a16:creationId xmlns:a16="http://schemas.microsoft.com/office/drawing/2014/main" id="{5AA0D675-F44F-ECED-E157-464546D8B5DA}"/>
              </a:ext>
            </a:extLst>
          </p:cNvPr>
          <p:cNvSpPr txBox="1"/>
          <p:nvPr/>
        </p:nvSpPr>
        <p:spPr>
          <a:xfrm>
            <a:off x="6478858" y="2281158"/>
            <a:ext cx="3757961" cy="369332"/>
          </a:xfrm>
          <a:prstGeom prst="rect">
            <a:avLst/>
          </a:prstGeom>
          <a:noFill/>
        </p:spPr>
        <p:txBody>
          <a:bodyPr wrap="square" rtlCol="0">
            <a:spAutoFit/>
          </a:bodyPr>
          <a:lstStyle/>
          <a:p>
            <a:r>
              <a:rPr lang="en-US" dirty="0"/>
              <a:t>Diagnostics Testing</a:t>
            </a:r>
          </a:p>
        </p:txBody>
      </p:sp>
      <p:pic>
        <p:nvPicPr>
          <p:cNvPr id="12" name="Picture 11" descr="Text&#10;&#10;Description automatically generated with medium confidence">
            <a:extLst>
              <a:ext uri="{FF2B5EF4-FFF2-40B4-BE49-F238E27FC236}">
                <a16:creationId xmlns:a16="http://schemas.microsoft.com/office/drawing/2014/main" id="{6CB4B951-0566-C37B-80A9-BBAF94AC83B0}"/>
              </a:ext>
            </a:extLst>
          </p:cNvPr>
          <p:cNvPicPr>
            <a:picLocks noChangeAspect="1"/>
          </p:cNvPicPr>
          <p:nvPr/>
        </p:nvPicPr>
        <p:blipFill rotWithShape="1">
          <a:blip r:embed="rId3">
            <a:extLst>
              <a:ext uri="{28A0092B-C50C-407E-A947-70E740481C1C}">
                <a14:useLocalDpi xmlns:a14="http://schemas.microsoft.com/office/drawing/2010/main" val="0"/>
              </a:ext>
            </a:extLst>
          </a:blip>
          <a:srcRect l="17331" r="14964"/>
          <a:stretch/>
        </p:blipFill>
        <p:spPr>
          <a:xfrm>
            <a:off x="6478858" y="2650490"/>
            <a:ext cx="3098896" cy="758952"/>
          </a:xfrm>
          <a:prstGeom prst="rect">
            <a:avLst/>
          </a:prstGeom>
        </p:spPr>
      </p:pic>
      <p:sp>
        <p:nvSpPr>
          <p:cNvPr id="17" name="TextBox 16">
            <a:extLst>
              <a:ext uri="{FF2B5EF4-FFF2-40B4-BE49-F238E27FC236}">
                <a16:creationId xmlns:a16="http://schemas.microsoft.com/office/drawing/2014/main" id="{9F055A10-D6B6-520D-8038-B7A4D66E5231}"/>
              </a:ext>
            </a:extLst>
          </p:cNvPr>
          <p:cNvSpPr txBox="1"/>
          <p:nvPr/>
        </p:nvSpPr>
        <p:spPr>
          <a:xfrm>
            <a:off x="6391568" y="5168100"/>
            <a:ext cx="5033204" cy="1200329"/>
          </a:xfrm>
          <a:prstGeom prst="rect">
            <a:avLst/>
          </a:prstGeom>
          <a:noFill/>
        </p:spPr>
        <p:txBody>
          <a:bodyPr wrap="square" rtlCol="0">
            <a:spAutoFit/>
          </a:bodyPr>
          <a:lstStyle/>
          <a:p>
            <a:pPr algn="l"/>
            <a:r>
              <a:rPr lang="en-US" i="1" dirty="0">
                <a:latin typeface="LMRoman10-Italic"/>
              </a:rPr>
              <a:t>B</a:t>
            </a:r>
            <a:r>
              <a:rPr lang="en-US" sz="1800" b="0" i="1" u="none" strike="noStrike" baseline="0" dirty="0">
                <a:latin typeface="LMRoman10-Italic"/>
              </a:rPr>
              <a:t>ased on a 5% test-size, our test statistics value (46.7)&lt; critical value(47.4), so we fail to reject the</a:t>
            </a:r>
          </a:p>
          <a:p>
            <a:pPr algn="l"/>
            <a:r>
              <a:rPr lang="en-US" sz="1800" b="0" i="1" u="none" strike="noStrike" baseline="0" dirty="0">
                <a:latin typeface="LMRoman10-Italic"/>
              </a:rPr>
              <a:t>null hypothesis which means that there is only modest evidence of residual correlation.</a:t>
            </a:r>
            <a:endParaRPr lang="en-US" dirty="0"/>
          </a:p>
        </p:txBody>
      </p:sp>
      <p:pic>
        <p:nvPicPr>
          <p:cNvPr id="3" name="Picture 2">
            <a:extLst>
              <a:ext uri="{FF2B5EF4-FFF2-40B4-BE49-F238E27FC236}">
                <a16:creationId xmlns:a16="http://schemas.microsoft.com/office/drawing/2014/main" id="{C034C18B-D25A-35FD-6273-B642EADDD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65" y="1282391"/>
            <a:ext cx="5994048" cy="5319982"/>
          </a:xfrm>
          <a:prstGeom prst="rect">
            <a:avLst/>
          </a:prstGeom>
        </p:spPr>
      </p:pic>
      <p:pic>
        <p:nvPicPr>
          <p:cNvPr id="7" name="Picture 6">
            <a:extLst>
              <a:ext uri="{FF2B5EF4-FFF2-40B4-BE49-F238E27FC236}">
                <a16:creationId xmlns:a16="http://schemas.microsoft.com/office/drawing/2014/main" id="{6F7FF73F-D22F-485A-0DCE-F3FB2A188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1568" y="3465463"/>
            <a:ext cx="5393571" cy="1577591"/>
          </a:xfrm>
          <a:prstGeom prst="rect">
            <a:avLst/>
          </a:prstGeom>
        </p:spPr>
      </p:pic>
    </p:spTree>
    <p:extLst>
      <p:ext uri="{BB962C8B-B14F-4D97-AF65-F5344CB8AC3E}">
        <p14:creationId xmlns:p14="http://schemas.microsoft.com/office/powerpoint/2010/main" val="6721322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710765" y="1864347"/>
            <a:ext cx="685711" cy="249497"/>
          </a:xfrm>
          <a:prstGeom prst="rect">
            <a:avLst/>
          </a:prstGeom>
          <a:solidFill>
            <a:srgbClr val="F3F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B3A88E"/>
              </a:solidFill>
              <a:cs typeface="+mn-ea"/>
              <a:sym typeface="+mn-lt"/>
            </a:endParaRPr>
          </a:p>
        </p:txBody>
      </p:sp>
      <p:cxnSp>
        <p:nvCxnSpPr>
          <p:cNvPr id="17" name="直接连接符 16"/>
          <p:cNvCxnSpPr/>
          <p:nvPr/>
        </p:nvCxnSpPr>
        <p:spPr>
          <a:xfrm>
            <a:off x="5871295" y="3602999"/>
            <a:ext cx="449411" cy="0"/>
          </a:xfrm>
          <a:prstGeom prst="line">
            <a:avLst/>
          </a:prstGeom>
          <a:ln>
            <a:solidFill>
              <a:srgbClr val="959593"/>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7D1E444-C4A5-3FEA-53C5-12124311CB94}"/>
              </a:ext>
            </a:extLst>
          </p:cNvPr>
          <p:cNvSpPr txBox="1">
            <a:spLocks/>
          </p:cNvSpPr>
          <p:nvPr/>
        </p:nvSpPr>
        <p:spPr>
          <a:xfrm>
            <a:off x="343934" y="255627"/>
            <a:ext cx="5650466" cy="558412"/>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Forecasting Using Best ARIMA Model</a:t>
            </a:r>
          </a:p>
        </p:txBody>
      </p:sp>
      <p:pic>
        <p:nvPicPr>
          <p:cNvPr id="3" name="Picture 2">
            <a:extLst>
              <a:ext uri="{FF2B5EF4-FFF2-40B4-BE49-F238E27FC236}">
                <a16:creationId xmlns:a16="http://schemas.microsoft.com/office/drawing/2014/main" id="{E89E75A4-04BC-830D-DCA8-ADD673D4B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10" y="905164"/>
            <a:ext cx="6041621" cy="5466849"/>
          </a:xfrm>
          <a:prstGeom prst="rect">
            <a:avLst/>
          </a:prstGeom>
        </p:spPr>
      </p:pic>
      <p:pic>
        <p:nvPicPr>
          <p:cNvPr id="5" name="Picture 4">
            <a:extLst>
              <a:ext uri="{FF2B5EF4-FFF2-40B4-BE49-F238E27FC236}">
                <a16:creationId xmlns:a16="http://schemas.microsoft.com/office/drawing/2014/main" id="{4CC628E9-EA49-94CE-10FE-1A56CFE0C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556" y="2327031"/>
            <a:ext cx="4982310" cy="3058887"/>
          </a:xfrm>
          <a:prstGeom prst="rect">
            <a:avLst/>
          </a:prstGeom>
        </p:spPr>
      </p:pic>
      <p:sp>
        <p:nvSpPr>
          <p:cNvPr id="4" name="TextBox 3">
            <a:extLst>
              <a:ext uri="{FF2B5EF4-FFF2-40B4-BE49-F238E27FC236}">
                <a16:creationId xmlns:a16="http://schemas.microsoft.com/office/drawing/2014/main" id="{BEABD4CF-E9A2-FB60-7180-2BE29C80FCF9}"/>
              </a:ext>
            </a:extLst>
          </p:cNvPr>
          <p:cNvSpPr txBox="1"/>
          <p:nvPr/>
        </p:nvSpPr>
        <p:spPr>
          <a:xfrm>
            <a:off x="6673955" y="1619763"/>
            <a:ext cx="4571646" cy="369332"/>
          </a:xfrm>
          <a:prstGeom prst="rect">
            <a:avLst/>
          </a:prstGeom>
          <a:noFill/>
        </p:spPr>
        <p:txBody>
          <a:bodyPr wrap="square">
            <a:spAutoFit/>
          </a:bodyPr>
          <a:lstStyle/>
          <a:p>
            <a:pPr algn="l"/>
            <a:r>
              <a:rPr lang="en-US" sz="1800" dirty="0">
                <a:solidFill>
                  <a:schemeClr val="bg1">
                    <a:lumMod val="50000"/>
                  </a:schemeClr>
                </a:solidFill>
                <a:cs typeface="+mn-ea"/>
                <a:sym typeface="+mn-lt"/>
              </a:rPr>
              <a:t>Mean Forecasted Values(ARIMA)</a:t>
            </a:r>
          </a:p>
        </p:txBody>
      </p:sp>
    </p:spTree>
    <p:extLst>
      <p:ext uri="{BB962C8B-B14F-4D97-AF65-F5344CB8AC3E}">
        <p14:creationId xmlns:p14="http://schemas.microsoft.com/office/powerpoint/2010/main" val="27219475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710765" y="1864347"/>
            <a:ext cx="685711" cy="249497"/>
          </a:xfrm>
          <a:prstGeom prst="rect">
            <a:avLst/>
          </a:prstGeom>
          <a:solidFill>
            <a:srgbClr val="F3F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B3A88E"/>
              </a:solidFill>
              <a:cs typeface="+mn-ea"/>
              <a:sym typeface="+mn-lt"/>
            </a:endParaRPr>
          </a:p>
        </p:txBody>
      </p:sp>
      <p:sp>
        <p:nvSpPr>
          <p:cNvPr id="11" name="Content Placeholder 2">
            <a:extLst>
              <a:ext uri="{FF2B5EF4-FFF2-40B4-BE49-F238E27FC236}">
                <a16:creationId xmlns:a16="http://schemas.microsoft.com/office/drawing/2014/main" id="{E7D1E444-C4A5-3FEA-53C5-12124311CB94}"/>
              </a:ext>
            </a:extLst>
          </p:cNvPr>
          <p:cNvSpPr txBox="1">
            <a:spLocks/>
          </p:cNvSpPr>
          <p:nvPr/>
        </p:nvSpPr>
        <p:spPr>
          <a:xfrm>
            <a:off x="436297" y="293786"/>
            <a:ext cx="4110835" cy="558412"/>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Different ETS Models</a:t>
            </a:r>
          </a:p>
        </p:txBody>
      </p:sp>
      <p:pic>
        <p:nvPicPr>
          <p:cNvPr id="5" name="Picture 4">
            <a:extLst>
              <a:ext uri="{FF2B5EF4-FFF2-40B4-BE49-F238E27FC236}">
                <a16:creationId xmlns:a16="http://schemas.microsoft.com/office/drawing/2014/main" id="{2FE88D6B-6B31-3FFA-5ACA-C9CCCFEDF3FE}"/>
              </a:ext>
            </a:extLst>
          </p:cNvPr>
          <p:cNvPicPr>
            <a:picLocks noChangeAspect="1"/>
          </p:cNvPicPr>
          <p:nvPr/>
        </p:nvPicPr>
        <p:blipFill>
          <a:blip r:embed="rId3"/>
          <a:stretch>
            <a:fillRect/>
          </a:stretch>
        </p:blipFill>
        <p:spPr>
          <a:xfrm>
            <a:off x="528899" y="714091"/>
            <a:ext cx="5181866" cy="2806328"/>
          </a:xfrm>
          <a:prstGeom prst="rect">
            <a:avLst/>
          </a:prstGeom>
        </p:spPr>
      </p:pic>
      <p:pic>
        <p:nvPicPr>
          <p:cNvPr id="3" name="Picture 2">
            <a:extLst>
              <a:ext uri="{FF2B5EF4-FFF2-40B4-BE49-F238E27FC236}">
                <a16:creationId xmlns:a16="http://schemas.microsoft.com/office/drawing/2014/main" id="{5AFCED63-65DE-75F3-4E6B-6FA5116F3FF6}"/>
              </a:ext>
            </a:extLst>
          </p:cNvPr>
          <p:cNvPicPr>
            <a:picLocks noChangeAspect="1"/>
          </p:cNvPicPr>
          <p:nvPr/>
        </p:nvPicPr>
        <p:blipFill>
          <a:blip r:embed="rId4"/>
          <a:stretch>
            <a:fillRect/>
          </a:stretch>
        </p:blipFill>
        <p:spPr>
          <a:xfrm>
            <a:off x="6096000" y="714090"/>
            <a:ext cx="5181866" cy="2806328"/>
          </a:xfrm>
          <a:prstGeom prst="rect">
            <a:avLst/>
          </a:prstGeom>
        </p:spPr>
      </p:pic>
      <p:pic>
        <p:nvPicPr>
          <p:cNvPr id="8" name="Picture 7">
            <a:extLst>
              <a:ext uri="{FF2B5EF4-FFF2-40B4-BE49-F238E27FC236}">
                <a16:creationId xmlns:a16="http://schemas.microsoft.com/office/drawing/2014/main" id="{5CC129AC-579A-71D6-989E-2276A6B15F31}"/>
              </a:ext>
            </a:extLst>
          </p:cNvPr>
          <p:cNvPicPr>
            <a:picLocks noChangeAspect="1"/>
          </p:cNvPicPr>
          <p:nvPr/>
        </p:nvPicPr>
        <p:blipFill>
          <a:blip r:embed="rId5"/>
          <a:stretch>
            <a:fillRect/>
          </a:stretch>
        </p:blipFill>
        <p:spPr>
          <a:xfrm>
            <a:off x="528899" y="3661518"/>
            <a:ext cx="5181866" cy="2806329"/>
          </a:xfrm>
          <a:prstGeom prst="rect">
            <a:avLst/>
          </a:prstGeom>
        </p:spPr>
      </p:pic>
      <p:pic>
        <p:nvPicPr>
          <p:cNvPr id="10" name="Picture 9">
            <a:extLst>
              <a:ext uri="{FF2B5EF4-FFF2-40B4-BE49-F238E27FC236}">
                <a16:creationId xmlns:a16="http://schemas.microsoft.com/office/drawing/2014/main" id="{7EA5CB58-C1BE-3A83-4605-5AC2EEF56852}"/>
              </a:ext>
            </a:extLst>
          </p:cNvPr>
          <p:cNvPicPr>
            <a:picLocks noChangeAspect="1"/>
          </p:cNvPicPr>
          <p:nvPr/>
        </p:nvPicPr>
        <p:blipFill>
          <a:blip r:embed="rId6"/>
          <a:stretch>
            <a:fillRect/>
          </a:stretch>
        </p:blipFill>
        <p:spPr>
          <a:xfrm>
            <a:off x="6096000" y="3661519"/>
            <a:ext cx="5181866" cy="2806328"/>
          </a:xfrm>
          <a:prstGeom prst="rect">
            <a:avLst/>
          </a:prstGeom>
        </p:spPr>
      </p:pic>
    </p:spTree>
    <p:extLst>
      <p:ext uri="{BB962C8B-B14F-4D97-AF65-F5344CB8AC3E}">
        <p14:creationId xmlns:p14="http://schemas.microsoft.com/office/powerpoint/2010/main" val="95768330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5871295" y="3602999"/>
            <a:ext cx="449411" cy="0"/>
          </a:xfrm>
          <a:prstGeom prst="line">
            <a:avLst/>
          </a:prstGeom>
          <a:ln>
            <a:solidFill>
              <a:srgbClr val="959593"/>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AADAA5B-6D65-7479-8097-8C33302BB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773" y="895927"/>
            <a:ext cx="6096627" cy="5440217"/>
          </a:xfrm>
          <a:prstGeom prst="rect">
            <a:avLst/>
          </a:prstGeom>
        </p:spPr>
      </p:pic>
      <p:pic>
        <p:nvPicPr>
          <p:cNvPr id="5" name="Picture 4">
            <a:extLst>
              <a:ext uri="{FF2B5EF4-FFF2-40B4-BE49-F238E27FC236}">
                <a16:creationId xmlns:a16="http://schemas.microsoft.com/office/drawing/2014/main" id="{0C024528-9ABF-07D9-B3B2-C9DF7CD29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745" y="3729509"/>
            <a:ext cx="3703782" cy="2606635"/>
          </a:xfrm>
          <a:prstGeom prst="rect">
            <a:avLst/>
          </a:prstGeom>
        </p:spPr>
      </p:pic>
      <p:sp>
        <p:nvSpPr>
          <p:cNvPr id="4" name="TextBox 3">
            <a:extLst>
              <a:ext uri="{FF2B5EF4-FFF2-40B4-BE49-F238E27FC236}">
                <a16:creationId xmlns:a16="http://schemas.microsoft.com/office/drawing/2014/main" id="{A91CD8D7-F48D-6844-0E77-B6B9306FA8ED}"/>
              </a:ext>
            </a:extLst>
          </p:cNvPr>
          <p:cNvSpPr txBox="1"/>
          <p:nvPr/>
        </p:nvSpPr>
        <p:spPr>
          <a:xfrm>
            <a:off x="480290" y="392607"/>
            <a:ext cx="6096000" cy="369332"/>
          </a:xfrm>
          <a:prstGeom prst="rect">
            <a:avLst/>
          </a:prstGeom>
          <a:noFill/>
        </p:spPr>
        <p:txBody>
          <a:bodyPr wrap="square">
            <a:spAutoFit/>
          </a:bodyPr>
          <a:lstStyle/>
          <a:p>
            <a:pPr algn="l"/>
            <a:r>
              <a:rPr lang="en-US" sz="1800" dirty="0">
                <a:solidFill>
                  <a:schemeClr val="bg1">
                    <a:lumMod val="50000"/>
                  </a:schemeClr>
                </a:solidFill>
                <a:cs typeface="+mn-ea"/>
                <a:sym typeface="+mn-lt"/>
              </a:rPr>
              <a:t>Forecasting Using Best </a:t>
            </a:r>
            <a:r>
              <a:rPr lang="en-US" dirty="0">
                <a:solidFill>
                  <a:schemeClr val="bg1">
                    <a:lumMod val="50000"/>
                  </a:schemeClr>
                </a:solidFill>
                <a:cs typeface="+mn-ea"/>
                <a:sym typeface="+mn-lt"/>
              </a:rPr>
              <a:t>ETS</a:t>
            </a:r>
            <a:r>
              <a:rPr lang="en-US" sz="1800" dirty="0">
                <a:solidFill>
                  <a:schemeClr val="bg1">
                    <a:lumMod val="50000"/>
                  </a:schemeClr>
                </a:solidFill>
                <a:cs typeface="+mn-ea"/>
                <a:sym typeface="+mn-lt"/>
              </a:rPr>
              <a:t> Model</a:t>
            </a:r>
          </a:p>
        </p:txBody>
      </p:sp>
      <p:sp>
        <p:nvSpPr>
          <p:cNvPr id="7" name="TextBox 6">
            <a:extLst>
              <a:ext uri="{FF2B5EF4-FFF2-40B4-BE49-F238E27FC236}">
                <a16:creationId xmlns:a16="http://schemas.microsoft.com/office/drawing/2014/main" id="{37B34236-1736-B99F-BB52-CC77BD9C45E8}"/>
              </a:ext>
            </a:extLst>
          </p:cNvPr>
          <p:cNvSpPr txBox="1"/>
          <p:nvPr/>
        </p:nvSpPr>
        <p:spPr>
          <a:xfrm>
            <a:off x="6945745" y="3360177"/>
            <a:ext cx="4267200" cy="369332"/>
          </a:xfrm>
          <a:prstGeom prst="rect">
            <a:avLst/>
          </a:prstGeom>
          <a:noFill/>
        </p:spPr>
        <p:txBody>
          <a:bodyPr wrap="square">
            <a:spAutoFit/>
          </a:bodyPr>
          <a:lstStyle/>
          <a:p>
            <a:r>
              <a:rPr lang="en-US" sz="1800" dirty="0">
                <a:solidFill>
                  <a:schemeClr val="bg1">
                    <a:lumMod val="50000"/>
                  </a:schemeClr>
                </a:solidFill>
                <a:cs typeface="+mn-ea"/>
                <a:sym typeface="+mn-lt"/>
              </a:rPr>
              <a:t>Mean Forecasted Values(ETS)</a:t>
            </a:r>
            <a:endParaRPr lang="en-US" dirty="0"/>
          </a:p>
        </p:txBody>
      </p:sp>
      <p:pic>
        <p:nvPicPr>
          <p:cNvPr id="8" name="Picture 7">
            <a:extLst>
              <a:ext uri="{FF2B5EF4-FFF2-40B4-BE49-F238E27FC236}">
                <a16:creationId xmlns:a16="http://schemas.microsoft.com/office/drawing/2014/main" id="{47CE2BAE-2885-D723-8DF0-6C5ABA420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732" y="1003288"/>
            <a:ext cx="3722796" cy="2356889"/>
          </a:xfrm>
          <a:prstGeom prst="rect">
            <a:avLst/>
          </a:prstGeom>
        </p:spPr>
      </p:pic>
      <p:sp>
        <p:nvSpPr>
          <p:cNvPr id="10" name="TextBox 9">
            <a:extLst>
              <a:ext uri="{FF2B5EF4-FFF2-40B4-BE49-F238E27FC236}">
                <a16:creationId xmlns:a16="http://schemas.microsoft.com/office/drawing/2014/main" id="{EF12974C-29B1-367A-81C2-82F44862A113}"/>
              </a:ext>
            </a:extLst>
          </p:cNvPr>
          <p:cNvSpPr txBox="1"/>
          <p:nvPr/>
        </p:nvSpPr>
        <p:spPr>
          <a:xfrm>
            <a:off x="6926732" y="549747"/>
            <a:ext cx="3639127" cy="369332"/>
          </a:xfrm>
          <a:prstGeom prst="rect">
            <a:avLst/>
          </a:prstGeom>
          <a:noFill/>
        </p:spPr>
        <p:txBody>
          <a:bodyPr wrap="square">
            <a:spAutoFit/>
          </a:bodyPr>
          <a:lstStyle/>
          <a:p>
            <a:r>
              <a:rPr lang="en-US" dirty="0"/>
              <a:t>Performance of ETS Models</a:t>
            </a:r>
          </a:p>
        </p:txBody>
      </p:sp>
    </p:spTree>
    <p:extLst>
      <p:ext uri="{BB962C8B-B14F-4D97-AF65-F5344CB8AC3E}">
        <p14:creationId xmlns:p14="http://schemas.microsoft.com/office/powerpoint/2010/main" val="321050005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7D1E444-C4A5-3FEA-53C5-12124311CB94}"/>
              </a:ext>
            </a:extLst>
          </p:cNvPr>
          <p:cNvSpPr txBox="1">
            <a:spLocks/>
          </p:cNvSpPr>
          <p:nvPr/>
        </p:nvSpPr>
        <p:spPr>
          <a:xfrm>
            <a:off x="343933" y="255626"/>
            <a:ext cx="4626651" cy="729112"/>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Comparison between Two Models</a:t>
            </a:r>
          </a:p>
        </p:txBody>
      </p:sp>
      <p:graphicFrame>
        <p:nvGraphicFramePr>
          <p:cNvPr id="3" name="Table 3">
            <a:extLst>
              <a:ext uri="{FF2B5EF4-FFF2-40B4-BE49-F238E27FC236}">
                <a16:creationId xmlns:a16="http://schemas.microsoft.com/office/drawing/2014/main" id="{C6A9D827-4AA4-4764-2A2C-BE2B385D5518}"/>
              </a:ext>
            </a:extLst>
          </p:cNvPr>
          <p:cNvGraphicFramePr>
            <a:graphicFrameLocks noGrp="1"/>
          </p:cNvGraphicFramePr>
          <p:nvPr>
            <p:extLst>
              <p:ext uri="{D42A27DB-BD31-4B8C-83A1-F6EECF244321}">
                <p14:modId xmlns:p14="http://schemas.microsoft.com/office/powerpoint/2010/main" val="2363205271"/>
              </p:ext>
            </p:extLst>
          </p:nvPr>
        </p:nvGraphicFramePr>
        <p:xfrm>
          <a:off x="3246709" y="1081223"/>
          <a:ext cx="5434202" cy="1578849"/>
        </p:xfrm>
        <a:graphic>
          <a:graphicData uri="http://schemas.openxmlformats.org/drawingml/2006/table">
            <a:tbl>
              <a:tblPr firstRow="1" bandRow="1">
                <a:tableStyleId>{5C22544A-7EE6-4342-B048-85BDC9FD1C3A}</a:tableStyleId>
              </a:tblPr>
              <a:tblGrid>
                <a:gridCol w="4096500">
                  <a:extLst>
                    <a:ext uri="{9D8B030D-6E8A-4147-A177-3AD203B41FA5}">
                      <a16:colId xmlns:a16="http://schemas.microsoft.com/office/drawing/2014/main" val="1500791978"/>
                    </a:ext>
                  </a:extLst>
                </a:gridCol>
                <a:gridCol w="1337702">
                  <a:extLst>
                    <a:ext uri="{9D8B030D-6E8A-4147-A177-3AD203B41FA5}">
                      <a16:colId xmlns:a16="http://schemas.microsoft.com/office/drawing/2014/main" val="2492372753"/>
                    </a:ext>
                  </a:extLst>
                </a:gridCol>
              </a:tblGrid>
              <a:tr h="526283">
                <a:tc>
                  <a:txBody>
                    <a:bodyPr/>
                    <a:lstStyle/>
                    <a:p>
                      <a:r>
                        <a:rPr lang="en-US" dirty="0"/>
                        <a:t>Model</a:t>
                      </a:r>
                    </a:p>
                  </a:txBody>
                  <a:tcPr/>
                </a:tc>
                <a:tc>
                  <a:txBody>
                    <a:bodyPr/>
                    <a:lstStyle/>
                    <a:p>
                      <a:r>
                        <a:rPr lang="en-US" dirty="0"/>
                        <a:t>RMSE</a:t>
                      </a:r>
                    </a:p>
                  </a:txBody>
                  <a:tcPr/>
                </a:tc>
                <a:extLst>
                  <a:ext uri="{0D108BD9-81ED-4DB2-BD59-A6C34878D82A}">
                    <a16:rowId xmlns:a16="http://schemas.microsoft.com/office/drawing/2014/main" val="453476319"/>
                  </a:ext>
                </a:extLst>
              </a:tr>
              <a:tr h="526283">
                <a:tc>
                  <a:txBody>
                    <a:bodyPr/>
                    <a:lstStyle/>
                    <a:p>
                      <a:r>
                        <a:rPr lang="en-US" dirty="0"/>
                        <a:t>ETS - “M” “A” “N”</a:t>
                      </a:r>
                    </a:p>
                  </a:txBody>
                  <a:tcPr/>
                </a:tc>
                <a:tc>
                  <a:txBody>
                    <a:bodyPr/>
                    <a:lstStyle/>
                    <a:p>
                      <a:r>
                        <a:rPr lang="en-US" dirty="0"/>
                        <a:t>735.51</a:t>
                      </a:r>
                    </a:p>
                  </a:txBody>
                  <a:tcPr/>
                </a:tc>
                <a:extLst>
                  <a:ext uri="{0D108BD9-81ED-4DB2-BD59-A6C34878D82A}">
                    <a16:rowId xmlns:a16="http://schemas.microsoft.com/office/drawing/2014/main" val="2619521483"/>
                  </a:ext>
                </a:extLst>
              </a:tr>
              <a:tr h="526283">
                <a:tc>
                  <a:txBody>
                    <a:bodyPr/>
                    <a:lstStyle/>
                    <a:p>
                      <a:r>
                        <a:rPr lang="en-US" dirty="0"/>
                        <a:t>ARIMA – pdq(0,1,1) PDQ(1,0,0)</a:t>
                      </a:r>
                    </a:p>
                  </a:txBody>
                  <a:tcPr/>
                </a:tc>
                <a:tc>
                  <a:txBody>
                    <a:bodyPr/>
                    <a:lstStyle/>
                    <a:p>
                      <a:r>
                        <a:rPr lang="en-US" dirty="0"/>
                        <a:t>719.71</a:t>
                      </a:r>
                    </a:p>
                  </a:txBody>
                  <a:tcPr/>
                </a:tc>
                <a:extLst>
                  <a:ext uri="{0D108BD9-81ED-4DB2-BD59-A6C34878D82A}">
                    <a16:rowId xmlns:a16="http://schemas.microsoft.com/office/drawing/2014/main" val="3841674314"/>
                  </a:ext>
                </a:extLst>
              </a:tr>
            </a:tbl>
          </a:graphicData>
        </a:graphic>
      </p:graphicFrame>
      <p:sp>
        <p:nvSpPr>
          <p:cNvPr id="2" name="TextBox 1">
            <a:extLst>
              <a:ext uri="{FF2B5EF4-FFF2-40B4-BE49-F238E27FC236}">
                <a16:creationId xmlns:a16="http://schemas.microsoft.com/office/drawing/2014/main" id="{0B660724-25E1-A626-4007-ED2BB2CA2918}"/>
              </a:ext>
            </a:extLst>
          </p:cNvPr>
          <p:cNvSpPr txBox="1"/>
          <p:nvPr/>
        </p:nvSpPr>
        <p:spPr>
          <a:xfrm>
            <a:off x="628073" y="5884809"/>
            <a:ext cx="10215418" cy="369332"/>
          </a:xfrm>
          <a:prstGeom prst="rect">
            <a:avLst/>
          </a:prstGeom>
          <a:noFill/>
        </p:spPr>
        <p:txBody>
          <a:bodyPr wrap="square" rtlCol="0">
            <a:spAutoFit/>
          </a:bodyPr>
          <a:lstStyle/>
          <a:p>
            <a:r>
              <a:rPr lang="en-US" dirty="0"/>
              <a:t>ARIMA Model has lowest RMSE, so our best model is ARIMA-pdq(0,1,1) PDQ(1,0,0).</a:t>
            </a:r>
          </a:p>
        </p:txBody>
      </p:sp>
      <p:pic>
        <p:nvPicPr>
          <p:cNvPr id="4" name="Picture 3">
            <a:extLst>
              <a:ext uri="{FF2B5EF4-FFF2-40B4-BE49-F238E27FC236}">
                <a16:creationId xmlns:a16="http://schemas.microsoft.com/office/drawing/2014/main" id="{E848C8D3-A70E-281F-33D6-FB7A44203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636" y="3172377"/>
            <a:ext cx="3703782" cy="2606635"/>
          </a:xfrm>
          <a:prstGeom prst="rect">
            <a:avLst/>
          </a:prstGeom>
        </p:spPr>
      </p:pic>
      <p:pic>
        <p:nvPicPr>
          <p:cNvPr id="8" name="Picture 7">
            <a:extLst>
              <a:ext uri="{FF2B5EF4-FFF2-40B4-BE49-F238E27FC236}">
                <a16:creationId xmlns:a16="http://schemas.microsoft.com/office/drawing/2014/main" id="{1EB83D1A-1EDE-B41B-041A-46FD7EDB8221}"/>
              </a:ext>
            </a:extLst>
          </p:cNvPr>
          <p:cNvPicPr>
            <a:picLocks noChangeAspect="1"/>
          </p:cNvPicPr>
          <p:nvPr/>
        </p:nvPicPr>
        <p:blipFill>
          <a:blip r:embed="rId4"/>
          <a:stretch>
            <a:fillRect/>
          </a:stretch>
        </p:blipFill>
        <p:spPr>
          <a:xfrm>
            <a:off x="1126837" y="3138236"/>
            <a:ext cx="3703782" cy="2674918"/>
          </a:xfrm>
          <a:prstGeom prst="rect">
            <a:avLst/>
          </a:prstGeom>
        </p:spPr>
      </p:pic>
      <p:sp>
        <p:nvSpPr>
          <p:cNvPr id="10" name="TextBox 9">
            <a:extLst>
              <a:ext uri="{FF2B5EF4-FFF2-40B4-BE49-F238E27FC236}">
                <a16:creationId xmlns:a16="http://schemas.microsoft.com/office/drawing/2014/main" id="{33646EF3-620E-5285-2106-B77C96FAC626}"/>
              </a:ext>
            </a:extLst>
          </p:cNvPr>
          <p:cNvSpPr txBox="1"/>
          <p:nvPr/>
        </p:nvSpPr>
        <p:spPr>
          <a:xfrm>
            <a:off x="7019636" y="2714488"/>
            <a:ext cx="3509818" cy="369332"/>
          </a:xfrm>
          <a:prstGeom prst="rect">
            <a:avLst/>
          </a:prstGeom>
          <a:noFill/>
        </p:spPr>
        <p:txBody>
          <a:bodyPr wrap="square">
            <a:spAutoFit/>
          </a:bodyPr>
          <a:lstStyle/>
          <a:p>
            <a:r>
              <a:rPr lang="en-US" sz="1800" dirty="0">
                <a:solidFill>
                  <a:schemeClr val="bg1">
                    <a:lumMod val="50000"/>
                  </a:schemeClr>
                </a:solidFill>
                <a:cs typeface="+mn-ea"/>
                <a:sym typeface="+mn-lt"/>
              </a:rPr>
              <a:t>Mean Forecasted Values(ETS)</a:t>
            </a:r>
            <a:endParaRPr lang="en-US" dirty="0"/>
          </a:p>
        </p:txBody>
      </p:sp>
      <p:sp>
        <p:nvSpPr>
          <p:cNvPr id="13" name="TextBox 12">
            <a:extLst>
              <a:ext uri="{FF2B5EF4-FFF2-40B4-BE49-F238E27FC236}">
                <a16:creationId xmlns:a16="http://schemas.microsoft.com/office/drawing/2014/main" id="{44B35E2E-9792-F049-1B4E-025C9101E6C4}"/>
              </a:ext>
            </a:extLst>
          </p:cNvPr>
          <p:cNvSpPr txBox="1"/>
          <p:nvPr/>
        </p:nvSpPr>
        <p:spPr>
          <a:xfrm>
            <a:off x="1126837" y="2714488"/>
            <a:ext cx="4036291" cy="369332"/>
          </a:xfrm>
          <a:prstGeom prst="rect">
            <a:avLst/>
          </a:prstGeom>
          <a:noFill/>
        </p:spPr>
        <p:txBody>
          <a:bodyPr wrap="square">
            <a:spAutoFit/>
          </a:bodyPr>
          <a:lstStyle/>
          <a:p>
            <a:pPr algn="l"/>
            <a:r>
              <a:rPr lang="en-US" sz="1800" dirty="0">
                <a:solidFill>
                  <a:schemeClr val="bg1">
                    <a:lumMod val="50000"/>
                  </a:schemeClr>
                </a:solidFill>
                <a:cs typeface="+mn-ea"/>
                <a:sym typeface="+mn-lt"/>
              </a:rPr>
              <a:t>Mean Forecasted Values(ARIMA)</a:t>
            </a:r>
          </a:p>
        </p:txBody>
      </p:sp>
    </p:spTree>
    <p:extLst>
      <p:ext uri="{BB962C8B-B14F-4D97-AF65-F5344CB8AC3E}">
        <p14:creationId xmlns:p14="http://schemas.microsoft.com/office/powerpoint/2010/main" val="273907709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4DA4D3-705A-A495-8976-747024FEC653}"/>
              </a:ext>
            </a:extLst>
          </p:cNvPr>
          <p:cNvSpPr txBox="1">
            <a:spLocks/>
          </p:cNvSpPr>
          <p:nvPr/>
        </p:nvSpPr>
        <p:spPr>
          <a:xfrm>
            <a:off x="343932" y="255626"/>
            <a:ext cx="6056867" cy="729112"/>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Final Model (ARIMA): 6 Step Ahead Forecasting</a:t>
            </a:r>
          </a:p>
        </p:txBody>
      </p:sp>
      <p:pic>
        <p:nvPicPr>
          <p:cNvPr id="6" name="Picture 5">
            <a:extLst>
              <a:ext uri="{FF2B5EF4-FFF2-40B4-BE49-F238E27FC236}">
                <a16:creationId xmlns:a16="http://schemas.microsoft.com/office/drawing/2014/main" id="{7F762646-4A51-4E16-C65E-62836B57E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691" y="1819563"/>
            <a:ext cx="4912362" cy="3694545"/>
          </a:xfrm>
          <a:prstGeom prst="rect">
            <a:avLst/>
          </a:prstGeom>
        </p:spPr>
      </p:pic>
      <p:pic>
        <p:nvPicPr>
          <p:cNvPr id="1026" name="Picture 2">
            <a:extLst>
              <a:ext uri="{FF2B5EF4-FFF2-40B4-BE49-F238E27FC236}">
                <a16:creationId xmlns:a16="http://schemas.microsoft.com/office/drawing/2014/main" id="{98C317A1-60E4-4B40-1BDE-40B716D6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8" y="984738"/>
            <a:ext cx="6225308" cy="541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340161"/>
      </p:ext>
    </p:extLst>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0"/>
          <p:cNvSpPr txBox="1"/>
          <p:nvPr/>
        </p:nvSpPr>
        <p:spPr>
          <a:xfrm>
            <a:off x="7239699" y="3429000"/>
            <a:ext cx="3134290" cy="707694"/>
          </a:xfrm>
          <a:prstGeom prst="rect">
            <a:avLst/>
          </a:prstGeom>
          <a:noFill/>
        </p:spPr>
        <p:txBody>
          <a:bodyPr wrap="square" lIns="65024" tIns="32512" rIns="65024" bIns="32512" rtlCol="0">
            <a:spAutoFit/>
          </a:bodyPr>
          <a:lstStyle/>
          <a:p>
            <a:pPr algn="dist"/>
            <a:r>
              <a:rPr lang="en-US" altLang="zh-CN" sz="4172">
                <a:solidFill>
                  <a:srgbClr val="959593"/>
                </a:solidFill>
                <a:cs typeface="+mn-ea"/>
                <a:sym typeface="+mn-lt"/>
              </a:rPr>
              <a:t>Thank  you!</a:t>
            </a:r>
            <a:endParaRPr lang="zh-CN" altLang="en-US" sz="4172">
              <a:solidFill>
                <a:srgbClr val="959593"/>
              </a:solidFill>
              <a:cs typeface="+mn-ea"/>
              <a:sym typeface="+mn-lt"/>
            </a:endParaRPr>
          </a:p>
        </p:txBody>
      </p:sp>
      <p:sp>
        <p:nvSpPr>
          <p:cNvPr id="9" name="文本框 21"/>
          <p:cNvSpPr txBox="1"/>
          <p:nvPr/>
        </p:nvSpPr>
        <p:spPr>
          <a:xfrm>
            <a:off x="5523345" y="4136694"/>
            <a:ext cx="5670110" cy="853567"/>
          </a:xfrm>
          <a:prstGeom prst="rect">
            <a:avLst/>
          </a:prstGeom>
          <a:noFill/>
        </p:spPr>
        <p:txBody>
          <a:bodyPr wrap="square" lIns="65024" tIns="32512" rIns="65024" bIns="32512" rtlCol="0">
            <a:spAutoFit/>
          </a:bodyPr>
          <a:lstStyle/>
          <a:p>
            <a:r>
              <a:rPr lang="en-US" altLang="zh-CN" sz="5120" spc="600" dirty="0">
                <a:solidFill>
                  <a:srgbClr val="959593"/>
                </a:solidFill>
                <a:latin typeface="Agency FB" panose="020B0503020202020204" pitchFamily="34" charset="0"/>
                <a:cs typeface="+mn-ea"/>
                <a:sym typeface="+mn-lt"/>
              </a:rPr>
              <a:t>Any Questions???</a:t>
            </a:r>
            <a:endParaRPr lang="zh-CN" altLang="en-US" sz="5120" spc="600" dirty="0">
              <a:solidFill>
                <a:srgbClr val="959593"/>
              </a:solidFill>
              <a:latin typeface="Agency FB" panose="020B0503020202020204" pitchFamily="34" charset="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iterate type="wd">
                                    <p:tmPct val="10000"/>
                                  </p:iterate>
                                  <p:childTnLst>
                                    <p:set>
                                      <p:cBhvr>
                                        <p:cTn id="12" dur="1" fill="hold">
                                          <p:stCondLst>
                                            <p:cond delay="0"/>
                                          </p:stCondLst>
                                        </p:cTn>
                                        <p:tgtEl>
                                          <p:spTgt spid="6"/>
                                        </p:tgtEl>
                                        <p:attrNameLst>
                                          <p:attrName>style.visibility</p:attrName>
                                        </p:attrNameLst>
                                      </p:cBhvr>
                                      <p:to>
                                        <p:strVal val="visible"/>
                                      </p:to>
                                    </p:set>
                                    <p:animEffect transition="in" filter="slide(fromBottom)">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2555496" y="2951081"/>
            <a:ext cx="493701" cy="46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r>
              <a:rPr lang="en-US" altLang="zh-CN" sz="3034">
                <a:solidFill>
                  <a:srgbClr val="B3A88E"/>
                </a:solidFill>
                <a:latin typeface="+mn-lt"/>
                <a:ea typeface="+mn-ea"/>
                <a:cs typeface="+mn-ea"/>
                <a:sym typeface="+mn-lt"/>
              </a:rPr>
              <a:t>01</a:t>
            </a:r>
          </a:p>
        </p:txBody>
      </p:sp>
      <p:sp>
        <p:nvSpPr>
          <p:cNvPr id="5" name="Rectangle 39"/>
          <p:cNvSpPr>
            <a:spLocks noChangeArrowheads="1"/>
          </p:cNvSpPr>
          <p:nvPr/>
        </p:nvSpPr>
        <p:spPr bwMode="auto">
          <a:xfrm>
            <a:off x="3279492" y="2943696"/>
            <a:ext cx="2516390" cy="5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r>
              <a:rPr lang="en-US" altLang="zh-CN" sz="1707">
                <a:solidFill>
                  <a:srgbClr val="959593"/>
                </a:solidFill>
                <a:latin typeface="+mn-lt"/>
                <a:ea typeface="+mn-ea"/>
                <a:cs typeface="+mn-ea"/>
                <a:sym typeface="+mn-lt"/>
              </a:rPr>
              <a:t>Introduction</a:t>
            </a:r>
          </a:p>
          <a:p>
            <a:pPr lvl="0"/>
            <a:endParaRPr lang="en-US" altLang="zh-CN" sz="1707">
              <a:solidFill>
                <a:srgbClr val="959593"/>
              </a:solidFill>
              <a:latin typeface="+mn-lt"/>
              <a:ea typeface="+mn-ea"/>
              <a:cs typeface="+mn-ea"/>
              <a:sym typeface="+mn-lt"/>
            </a:endParaRPr>
          </a:p>
        </p:txBody>
      </p:sp>
      <p:sp>
        <p:nvSpPr>
          <p:cNvPr id="6" name="Rectangle 39"/>
          <p:cNvSpPr>
            <a:spLocks noChangeArrowheads="1"/>
          </p:cNvSpPr>
          <p:nvPr/>
        </p:nvSpPr>
        <p:spPr bwMode="auto">
          <a:xfrm>
            <a:off x="2556931" y="3998762"/>
            <a:ext cx="493701" cy="46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r>
              <a:rPr lang="en-US" altLang="zh-CN" sz="3034">
                <a:solidFill>
                  <a:srgbClr val="B3A88E"/>
                </a:solidFill>
                <a:latin typeface="+mn-lt"/>
                <a:ea typeface="+mn-ea"/>
                <a:cs typeface="+mn-ea"/>
                <a:sym typeface="+mn-lt"/>
              </a:rPr>
              <a:t>02</a:t>
            </a:r>
          </a:p>
        </p:txBody>
      </p:sp>
      <p:sp>
        <p:nvSpPr>
          <p:cNvPr id="7" name="Rectangle 39"/>
          <p:cNvSpPr>
            <a:spLocks noChangeArrowheads="1"/>
          </p:cNvSpPr>
          <p:nvPr/>
        </p:nvSpPr>
        <p:spPr bwMode="auto">
          <a:xfrm>
            <a:off x="3280926" y="3991375"/>
            <a:ext cx="2116290"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r>
              <a:rPr lang="en-US" altLang="zh-CN" sz="1896">
                <a:solidFill>
                  <a:srgbClr val="959593"/>
                </a:solidFill>
                <a:latin typeface="+mn-lt"/>
                <a:ea typeface="+mn-ea"/>
                <a:cs typeface="+mn-ea"/>
                <a:sym typeface="+mn-lt"/>
              </a:rPr>
              <a:t>Dataset</a:t>
            </a:r>
          </a:p>
        </p:txBody>
      </p:sp>
      <p:sp>
        <p:nvSpPr>
          <p:cNvPr id="8" name="Rectangle 39"/>
          <p:cNvSpPr>
            <a:spLocks noChangeArrowheads="1"/>
          </p:cNvSpPr>
          <p:nvPr/>
        </p:nvSpPr>
        <p:spPr bwMode="auto">
          <a:xfrm>
            <a:off x="6396119" y="2958467"/>
            <a:ext cx="493701" cy="46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r>
              <a:rPr lang="en-US" altLang="zh-CN" sz="3034">
                <a:solidFill>
                  <a:srgbClr val="B3A88E"/>
                </a:solidFill>
                <a:latin typeface="+mn-lt"/>
                <a:ea typeface="+mn-ea"/>
                <a:cs typeface="+mn-ea"/>
                <a:sym typeface="+mn-lt"/>
              </a:rPr>
              <a:t>03</a:t>
            </a:r>
          </a:p>
        </p:txBody>
      </p:sp>
      <p:sp>
        <p:nvSpPr>
          <p:cNvPr id="9" name="Rectangle 39"/>
          <p:cNvSpPr>
            <a:spLocks noChangeArrowheads="1"/>
          </p:cNvSpPr>
          <p:nvPr/>
        </p:nvSpPr>
        <p:spPr bwMode="auto">
          <a:xfrm>
            <a:off x="7120114" y="2951081"/>
            <a:ext cx="2116290"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r>
              <a:rPr lang="en-US" altLang="zh-CN" sz="1896">
                <a:solidFill>
                  <a:srgbClr val="959593"/>
                </a:solidFill>
                <a:cs typeface="+mn-ea"/>
                <a:sym typeface="+mn-lt"/>
              </a:rPr>
              <a:t>Models</a:t>
            </a:r>
          </a:p>
        </p:txBody>
      </p:sp>
      <p:sp>
        <p:nvSpPr>
          <p:cNvPr id="10" name="Rectangle 39"/>
          <p:cNvSpPr>
            <a:spLocks noChangeArrowheads="1"/>
          </p:cNvSpPr>
          <p:nvPr/>
        </p:nvSpPr>
        <p:spPr bwMode="auto">
          <a:xfrm>
            <a:off x="6386712" y="4006147"/>
            <a:ext cx="493701" cy="46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r>
              <a:rPr lang="en-US" altLang="zh-CN" sz="3034">
                <a:solidFill>
                  <a:srgbClr val="B3A88E"/>
                </a:solidFill>
                <a:latin typeface="+mn-lt"/>
                <a:ea typeface="+mn-ea"/>
                <a:cs typeface="+mn-ea"/>
                <a:sym typeface="+mn-lt"/>
              </a:rPr>
              <a:t>04</a:t>
            </a:r>
          </a:p>
        </p:txBody>
      </p:sp>
      <p:sp>
        <p:nvSpPr>
          <p:cNvPr id="11" name="Rectangle 39"/>
          <p:cNvSpPr>
            <a:spLocks noChangeArrowheads="1"/>
          </p:cNvSpPr>
          <p:nvPr/>
        </p:nvSpPr>
        <p:spPr bwMode="auto">
          <a:xfrm>
            <a:off x="7110707" y="3998761"/>
            <a:ext cx="2116290" cy="29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lvl="0"/>
            <a:r>
              <a:rPr lang="en-US" altLang="zh-CN" sz="1896">
                <a:solidFill>
                  <a:srgbClr val="959593"/>
                </a:solidFill>
                <a:cs typeface="+mn-ea"/>
                <a:sym typeface="+mn-lt"/>
              </a:rPr>
              <a:t>Conclusion</a:t>
            </a:r>
            <a:endParaRPr lang="en-US" altLang="zh-CN" sz="948">
              <a:solidFill>
                <a:srgbClr val="959593"/>
              </a:solidFill>
              <a:latin typeface="+mn-lt"/>
              <a:ea typeface="+mn-ea"/>
              <a:cs typeface="+mn-ea"/>
              <a:sym typeface="+mn-lt"/>
            </a:endParaRPr>
          </a:p>
        </p:txBody>
      </p:sp>
      <p:sp>
        <p:nvSpPr>
          <p:cNvPr id="13" name="文本框 10"/>
          <p:cNvSpPr txBox="1">
            <a:spLocks noChangeArrowheads="1"/>
          </p:cNvSpPr>
          <p:nvPr/>
        </p:nvSpPr>
        <p:spPr bwMode="auto">
          <a:xfrm>
            <a:off x="5276709" y="968649"/>
            <a:ext cx="2216621" cy="532582"/>
          </a:xfrm>
          <a:prstGeom prst="rect">
            <a:avLst/>
          </a:prstGeom>
          <a:noFill/>
          <a:ln w="9525">
            <a:noFill/>
            <a:miter lim="800000"/>
            <a:headEnd/>
            <a:tailEnd/>
          </a:ln>
        </p:spPr>
        <p:txBody>
          <a:bodyPr wrap="square" lIns="65024" tIns="32512" rIns="65024" bIns="32512">
            <a:spAutoFit/>
          </a:bodyPr>
          <a:lstStyle/>
          <a:p>
            <a:pPr eaLnBrk="1" hangingPunct="1"/>
            <a:r>
              <a:rPr lang="en-US" altLang="zh-CN" sz="3034">
                <a:solidFill>
                  <a:srgbClr val="959593"/>
                </a:solidFill>
                <a:cs typeface="+mn-ea"/>
                <a:sym typeface="+mn-lt"/>
              </a:rPr>
              <a:t>Agenda</a:t>
            </a:r>
            <a:endParaRPr lang="zh-CN" altLang="en-US" sz="3034">
              <a:solidFill>
                <a:srgbClr val="959593"/>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3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1600"/>
                                  </p:stCondLst>
                                  <p:childTnLst>
                                    <p:animScale>
                                      <p:cBhvr>
                                        <p:cTn id="10" dur="150" fill="hold"/>
                                        <p:tgtEl>
                                          <p:spTgt spid="4"/>
                                        </p:tgtEl>
                                      </p:cBhvr>
                                      <p:by x="110000" y="110000"/>
                                    </p:animScale>
                                  </p:childTnLst>
                                </p:cTn>
                              </p:par>
                              <p:par>
                                <p:cTn id="11" presetID="2" presetClass="entr" presetSubtype="2" fill="hold" grpId="0" nodeType="withEffect">
                                  <p:stCondLst>
                                    <p:cond delay="16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3" presetClass="entr" presetSubtype="16" fill="hold" grpId="0" nodeType="withEffect">
                                  <p:stCondLst>
                                    <p:cond delay="2400"/>
                                  </p:stCondLst>
                                  <p:childTnLst>
                                    <p:set>
                                      <p:cBhvr>
                                        <p:cTn id="16" dur="1" fill="hold">
                                          <p:stCondLst>
                                            <p:cond delay="0"/>
                                          </p:stCondLst>
                                        </p:cTn>
                                        <p:tgtEl>
                                          <p:spTgt spid="6"/>
                                        </p:tgtEl>
                                        <p:attrNameLst>
                                          <p:attrName>style.visibility</p:attrName>
                                        </p:attrNameLst>
                                      </p:cBhvr>
                                      <p:to>
                                        <p:strVal val="visible"/>
                                      </p:to>
                                    </p:set>
                                    <p:anim calcmode="lin" valueType="num">
                                      <p:cBhvr>
                                        <p:cTn id="17" dur="300" fill="hold"/>
                                        <p:tgtEl>
                                          <p:spTgt spid="6"/>
                                        </p:tgtEl>
                                        <p:attrNameLst>
                                          <p:attrName>ppt_w</p:attrName>
                                        </p:attrNameLst>
                                      </p:cBhvr>
                                      <p:tavLst>
                                        <p:tav tm="0">
                                          <p:val>
                                            <p:fltVal val="0"/>
                                          </p:val>
                                        </p:tav>
                                        <p:tav tm="100000">
                                          <p:val>
                                            <p:strVal val="#ppt_w"/>
                                          </p:val>
                                        </p:tav>
                                      </p:tavLst>
                                    </p:anim>
                                    <p:anim calcmode="lin" valueType="num">
                                      <p:cBhvr>
                                        <p:cTn id="18" dur="300" fill="hold"/>
                                        <p:tgtEl>
                                          <p:spTgt spid="6"/>
                                        </p:tgtEl>
                                        <p:attrNameLst>
                                          <p:attrName>ppt_h</p:attrName>
                                        </p:attrNameLst>
                                      </p:cBhvr>
                                      <p:tavLst>
                                        <p:tav tm="0">
                                          <p:val>
                                            <p:fltVal val="0"/>
                                          </p:val>
                                        </p:tav>
                                        <p:tav tm="100000">
                                          <p:val>
                                            <p:strVal val="#ppt_h"/>
                                          </p:val>
                                        </p:tav>
                                      </p:tavLst>
                                    </p:anim>
                                  </p:childTnLst>
                                </p:cTn>
                              </p:par>
                              <p:par>
                                <p:cTn id="19" presetID="6" presetClass="emph" presetSubtype="0" autoRev="1" fill="hold" grpId="1" nodeType="withEffect">
                                  <p:stCondLst>
                                    <p:cond delay="2700"/>
                                  </p:stCondLst>
                                  <p:childTnLst>
                                    <p:animScale>
                                      <p:cBhvr>
                                        <p:cTn id="20" dur="150" fill="hold"/>
                                        <p:tgtEl>
                                          <p:spTgt spid="6"/>
                                        </p:tgtEl>
                                      </p:cBhvr>
                                      <p:by x="110000" y="110000"/>
                                    </p:animScale>
                                  </p:childTnLst>
                                </p:cTn>
                              </p:par>
                              <p:par>
                                <p:cTn id="21" presetID="2" presetClass="entr" presetSubtype="2" fill="hold" grpId="0" nodeType="withEffect">
                                  <p:stCondLst>
                                    <p:cond delay="27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3" presetClass="entr" presetSubtype="16" fill="hold" grpId="0" nodeType="withEffect">
                                  <p:stCondLst>
                                    <p:cond delay="3500"/>
                                  </p:stCondLst>
                                  <p:childTnLst>
                                    <p:set>
                                      <p:cBhvr>
                                        <p:cTn id="26" dur="1" fill="hold">
                                          <p:stCondLst>
                                            <p:cond delay="0"/>
                                          </p:stCondLst>
                                        </p:cTn>
                                        <p:tgtEl>
                                          <p:spTgt spid="8"/>
                                        </p:tgtEl>
                                        <p:attrNameLst>
                                          <p:attrName>style.visibility</p:attrName>
                                        </p:attrNameLst>
                                      </p:cBhvr>
                                      <p:to>
                                        <p:strVal val="visible"/>
                                      </p:to>
                                    </p:set>
                                    <p:anim calcmode="lin" valueType="num">
                                      <p:cBhvr>
                                        <p:cTn id="27" dur="300" fill="hold"/>
                                        <p:tgtEl>
                                          <p:spTgt spid="8"/>
                                        </p:tgtEl>
                                        <p:attrNameLst>
                                          <p:attrName>ppt_w</p:attrName>
                                        </p:attrNameLst>
                                      </p:cBhvr>
                                      <p:tavLst>
                                        <p:tav tm="0">
                                          <p:val>
                                            <p:fltVal val="0"/>
                                          </p:val>
                                        </p:tav>
                                        <p:tav tm="100000">
                                          <p:val>
                                            <p:strVal val="#ppt_w"/>
                                          </p:val>
                                        </p:tav>
                                      </p:tavLst>
                                    </p:anim>
                                    <p:anim calcmode="lin" valueType="num">
                                      <p:cBhvr>
                                        <p:cTn id="28" dur="300" fill="hold"/>
                                        <p:tgtEl>
                                          <p:spTgt spid="8"/>
                                        </p:tgtEl>
                                        <p:attrNameLst>
                                          <p:attrName>ppt_h</p:attrName>
                                        </p:attrNameLst>
                                      </p:cBhvr>
                                      <p:tavLst>
                                        <p:tav tm="0">
                                          <p:val>
                                            <p:fltVal val="0"/>
                                          </p:val>
                                        </p:tav>
                                        <p:tav tm="100000">
                                          <p:val>
                                            <p:strVal val="#ppt_h"/>
                                          </p:val>
                                        </p:tav>
                                      </p:tavLst>
                                    </p:anim>
                                  </p:childTnLst>
                                </p:cTn>
                              </p:par>
                              <p:par>
                                <p:cTn id="29" presetID="6" presetClass="emph" presetSubtype="0" autoRev="1" fill="hold" grpId="1" nodeType="withEffect">
                                  <p:stCondLst>
                                    <p:cond delay="3800"/>
                                  </p:stCondLst>
                                  <p:childTnLst>
                                    <p:animScale>
                                      <p:cBhvr>
                                        <p:cTn id="30" dur="150" fill="hold"/>
                                        <p:tgtEl>
                                          <p:spTgt spid="8"/>
                                        </p:tgtEl>
                                      </p:cBhvr>
                                      <p:by x="110000" y="110000"/>
                                    </p:animScale>
                                  </p:childTnLst>
                                </p:cTn>
                              </p:par>
                              <p:par>
                                <p:cTn id="31" presetID="2" presetClass="entr" presetSubtype="2" fill="hold" grpId="0" nodeType="withEffect">
                                  <p:stCondLst>
                                    <p:cond delay="38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3" presetClass="entr" presetSubtype="16" fill="hold" grpId="0" nodeType="withEffect">
                                  <p:stCondLst>
                                    <p:cond delay="46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300" fill="hold"/>
                                        <p:tgtEl>
                                          <p:spTgt spid="10"/>
                                        </p:tgtEl>
                                        <p:attrNameLst>
                                          <p:attrName>ppt_w</p:attrName>
                                        </p:attrNameLst>
                                      </p:cBhvr>
                                      <p:tavLst>
                                        <p:tav tm="0">
                                          <p:val>
                                            <p:fltVal val="0"/>
                                          </p:val>
                                        </p:tav>
                                        <p:tav tm="100000">
                                          <p:val>
                                            <p:strVal val="#ppt_w"/>
                                          </p:val>
                                        </p:tav>
                                      </p:tavLst>
                                    </p:anim>
                                    <p:anim calcmode="lin" valueType="num">
                                      <p:cBhvr>
                                        <p:cTn id="38" dur="300" fill="hold"/>
                                        <p:tgtEl>
                                          <p:spTgt spid="10"/>
                                        </p:tgtEl>
                                        <p:attrNameLst>
                                          <p:attrName>ppt_h</p:attrName>
                                        </p:attrNameLst>
                                      </p:cBhvr>
                                      <p:tavLst>
                                        <p:tav tm="0">
                                          <p:val>
                                            <p:fltVal val="0"/>
                                          </p:val>
                                        </p:tav>
                                        <p:tav tm="100000">
                                          <p:val>
                                            <p:strVal val="#ppt_h"/>
                                          </p:val>
                                        </p:tav>
                                      </p:tavLst>
                                    </p:anim>
                                  </p:childTnLst>
                                </p:cTn>
                              </p:par>
                              <p:par>
                                <p:cTn id="39" presetID="6" presetClass="emph" presetSubtype="0" autoRev="1" fill="hold" grpId="1" nodeType="withEffect">
                                  <p:stCondLst>
                                    <p:cond delay="4900"/>
                                  </p:stCondLst>
                                  <p:childTnLst>
                                    <p:animScale>
                                      <p:cBhvr>
                                        <p:cTn id="40" dur="150" fill="hold"/>
                                        <p:tgtEl>
                                          <p:spTgt spid="10"/>
                                        </p:tgtEl>
                                      </p:cBhvr>
                                      <p:by x="110000" y="110000"/>
                                    </p:animScale>
                                  </p:childTnLst>
                                </p:cTn>
                              </p:par>
                              <p:par>
                                <p:cTn id="41" presetID="2" presetClass="entr" presetSubtype="2" fill="hold" grpId="0" nodeType="withEffect">
                                  <p:stCondLst>
                                    <p:cond delay="490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5400"/>
                            </p:stCondLst>
                            <p:childTnLst>
                              <p:par>
                                <p:cTn id="46" presetID="53"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6" grpId="1"/>
      <p:bldP spid="7" grpId="0"/>
      <p:bldP spid="8" grpId="0"/>
      <p:bldP spid="8" grpId="1"/>
      <p:bldP spid="9" grpId="0"/>
      <p:bldP spid="10" grpId="0"/>
      <p:bldP spid="10" grpId="1"/>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309935" y="1989096"/>
            <a:ext cx="1468808" cy="688887"/>
          </a:xfrm>
          <a:prstGeom prst="rect">
            <a:avLst/>
          </a:prstGeom>
          <a:noFill/>
          <a:ln w="12700">
            <a:solidFill>
              <a:srgbClr val="959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B3A88E"/>
              </a:solidFill>
              <a:cs typeface="+mn-ea"/>
              <a:sym typeface="+mn-lt"/>
            </a:endParaRPr>
          </a:p>
        </p:txBody>
      </p:sp>
      <p:sp>
        <p:nvSpPr>
          <p:cNvPr id="13" name="矩形 12"/>
          <p:cNvSpPr/>
          <p:nvPr/>
        </p:nvSpPr>
        <p:spPr>
          <a:xfrm>
            <a:off x="5710765" y="1864347"/>
            <a:ext cx="685711" cy="249497"/>
          </a:xfrm>
          <a:prstGeom prst="rect">
            <a:avLst/>
          </a:prstGeom>
          <a:solidFill>
            <a:srgbClr val="F3F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B3A88E"/>
              </a:solidFill>
              <a:cs typeface="+mn-ea"/>
              <a:sym typeface="+mn-lt"/>
            </a:endParaRPr>
          </a:p>
        </p:txBody>
      </p:sp>
      <p:sp>
        <p:nvSpPr>
          <p:cNvPr id="14" name="文本框 13"/>
          <p:cNvSpPr txBox="1"/>
          <p:nvPr/>
        </p:nvSpPr>
        <p:spPr>
          <a:xfrm>
            <a:off x="5710765" y="1499472"/>
            <a:ext cx="898820" cy="880225"/>
          </a:xfrm>
          <a:prstGeom prst="rect">
            <a:avLst/>
          </a:prstGeom>
          <a:noFill/>
        </p:spPr>
        <p:txBody>
          <a:bodyPr wrap="square" lIns="91423" tIns="45712" rIns="91423" bIns="45712" rtlCol="0">
            <a:spAutoFit/>
          </a:bodyPr>
          <a:lstStyle/>
          <a:p>
            <a:pPr algn="ctr"/>
            <a:r>
              <a:rPr lang="en-US" altLang="zh-CN" sz="5120">
                <a:solidFill>
                  <a:srgbClr val="B3A88E"/>
                </a:solidFill>
                <a:latin typeface="Agency FB" panose="020B0503020202020204" pitchFamily="34" charset="0"/>
                <a:cs typeface="+mn-ea"/>
                <a:sym typeface="+mn-lt"/>
              </a:rPr>
              <a:t>01</a:t>
            </a:r>
            <a:endParaRPr lang="zh-CN" altLang="en-US" sz="5120">
              <a:solidFill>
                <a:srgbClr val="B3A88E"/>
              </a:solidFill>
              <a:latin typeface="Agency FB" panose="020B0503020202020204" pitchFamily="34" charset="0"/>
              <a:cs typeface="+mn-ea"/>
              <a:sym typeface="+mn-lt"/>
            </a:endParaRPr>
          </a:p>
        </p:txBody>
      </p:sp>
      <p:sp>
        <p:nvSpPr>
          <p:cNvPr id="16" name="文本框 15"/>
          <p:cNvSpPr txBox="1"/>
          <p:nvPr/>
        </p:nvSpPr>
        <p:spPr>
          <a:xfrm>
            <a:off x="4406382" y="2918653"/>
            <a:ext cx="3379239" cy="588478"/>
          </a:xfrm>
          <a:prstGeom prst="rect">
            <a:avLst/>
          </a:prstGeom>
          <a:noFill/>
        </p:spPr>
        <p:txBody>
          <a:bodyPr wrap="square" lIns="91423" tIns="45712" rIns="91423" bIns="45712" rtlCol="0" anchor="ctr">
            <a:spAutoFit/>
          </a:bodyPr>
          <a:lstStyle/>
          <a:p>
            <a:pPr algn="ctr"/>
            <a:r>
              <a:rPr lang="en-US" altLang="zh-CN" sz="3224">
                <a:solidFill>
                  <a:srgbClr val="B3A88E"/>
                </a:solidFill>
                <a:cs typeface="+mn-ea"/>
                <a:sym typeface="+mn-lt"/>
              </a:rPr>
              <a:t>Introduction</a:t>
            </a:r>
            <a:endParaRPr lang="zh-CN" altLang="en-US" sz="3224">
              <a:solidFill>
                <a:srgbClr val="B3A88E"/>
              </a:solidFill>
              <a:cs typeface="+mn-ea"/>
              <a:sym typeface="+mn-lt"/>
            </a:endParaRPr>
          </a:p>
        </p:txBody>
      </p:sp>
      <p:cxnSp>
        <p:nvCxnSpPr>
          <p:cNvPr id="17" name="直接连接符 16"/>
          <p:cNvCxnSpPr/>
          <p:nvPr/>
        </p:nvCxnSpPr>
        <p:spPr>
          <a:xfrm>
            <a:off x="5871295" y="3602999"/>
            <a:ext cx="449411" cy="0"/>
          </a:xfrm>
          <a:prstGeom prst="line">
            <a:avLst/>
          </a:prstGeom>
          <a:ln>
            <a:solidFill>
              <a:srgbClr val="959593"/>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45952" y="3753866"/>
            <a:ext cx="8699383" cy="2390959"/>
          </a:xfrm>
          <a:prstGeom prst="rect">
            <a:avLst/>
          </a:prstGeom>
        </p:spPr>
        <p:txBody>
          <a:bodyPr wrap="square" lIns="91423" tIns="45712" rIns="91423" bIns="45712">
            <a:spAutoFit/>
          </a:bodyPr>
          <a:lstStyle/>
          <a:p>
            <a:pPr marL="171450" indent="-171450">
              <a:lnSpc>
                <a:spcPct val="120000"/>
              </a:lnSpc>
              <a:buFont typeface="Wingdings" pitchFamily="2" charset="2"/>
              <a:buChar char="v"/>
            </a:pPr>
            <a:r>
              <a:rPr lang="en-US" altLang="zh-CN" dirty="0">
                <a:cs typeface="+mn-ea"/>
                <a:sym typeface="+mn-lt"/>
              </a:rPr>
              <a:t>Sunflower is a native crop of North and Central America widely cultivated for its seeds, flowers, and oil extraction. The oil derived from the seeds is extensively used in food, energy, and chemical industries globally. </a:t>
            </a:r>
          </a:p>
          <a:p>
            <a:pPr marL="171450" indent="-171450">
              <a:lnSpc>
                <a:spcPct val="120000"/>
              </a:lnSpc>
              <a:buFont typeface="Wingdings" pitchFamily="2" charset="2"/>
              <a:buChar char="v"/>
            </a:pPr>
            <a:r>
              <a:rPr lang="en-US" altLang="zh-CN" dirty="0">
                <a:cs typeface="+mn-ea"/>
                <a:sym typeface="+mn-lt"/>
              </a:rPr>
              <a:t>Sunflower Oil is popular in Russia since 18</a:t>
            </a:r>
            <a:r>
              <a:rPr lang="en-US" altLang="zh-CN" baseline="30000" dirty="0">
                <a:cs typeface="+mn-ea"/>
                <a:sym typeface="+mn-lt"/>
              </a:rPr>
              <a:t>th</a:t>
            </a:r>
            <a:r>
              <a:rPr lang="en-US" altLang="zh-CN" dirty="0">
                <a:cs typeface="+mn-ea"/>
                <a:sym typeface="+mn-lt"/>
              </a:rPr>
              <a:t> Century. </a:t>
            </a:r>
          </a:p>
          <a:p>
            <a:pPr marL="171450" indent="-171450">
              <a:lnSpc>
                <a:spcPct val="120000"/>
              </a:lnSpc>
              <a:buFont typeface="Wingdings" pitchFamily="2" charset="2"/>
              <a:buChar char="v"/>
            </a:pPr>
            <a:r>
              <a:rPr lang="en-US" altLang="zh-CN" dirty="0">
                <a:cs typeface="+mn-ea"/>
                <a:sym typeface="+mn-lt"/>
              </a:rPr>
              <a:t>The world’s leading producer is Russia.</a:t>
            </a:r>
          </a:p>
          <a:p>
            <a:pPr marL="171450" indent="-171450">
              <a:lnSpc>
                <a:spcPct val="120000"/>
              </a:lnSpc>
              <a:buFont typeface="Wingdings" pitchFamily="2" charset="2"/>
              <a:buChar char="v"/>
            </a:pPr>
            <a:r>
              <a:rPr lang="en-US" altLang="zh-CN" dirty="0">
                <a:cs typeface="+mn-ea"/>
                <a:sym typeface="+mn-lt"/>
              </a:rPr>
              <a:t>In 1970s ,Americans turned into sunflower oil because of its  high percentage of polyunsaturated fat.</a:t>
            </a:r>
            <a:endParaRPr lang="zh-CN" altLang="en-US" dirty="0">
              <a:cs typeface="+mn-ea"/>
              <a:sym typeface="+mn-lt"/>
            </a:endParaRPr>
          </a:p>
        </p:txBody>
      </p:sp>
      <p:pic>
        <p:nvPicPr>
          <p:cNvPr id="2" name="Picture 1">
            <a:extLst>
              <a:ext uri="{FF2B5EF4-FFF2-40B4-BE49-F238E27FC236}">
                <a16:creationId xmlns:a16="http://schemas.microsoft.com/office/drawing/2014/main" id="{45FD0CB6-389F-3530-3DD7-EED879D21C6F}"/>
              </a:ext>
            </a:extLst>
          </p:cNvPr>
          <p:cNvPicPr>
            <a:picLocks noChangeAspect="1"/>
          </p:cNvPicPr>
          <p:nvPr/>
        </p:nvPicPr>
        <p:blipFill rotWithShape="1">
          <a:blip r:embed="rId3">
            <a:extLst>
              <a:ext uri="{28A0092B-C50C-407E-A947-70E740481C1C}">
                <a14:useLocalDpi xmlns:a14="http://schemas.microsoft.com/office/drawing/2010/main" val="0"/>
              </a:ext>
            </a:extLst>
          </a:blip>
          <a:srcRect l="6597" r="10801" b="12108"/>
          <a:stretch/>
        </p:blipFill>
        <p:spPr>
          <a:xfrm>
            <a:off x="307356" y="317431"/>
            <a:ext cx="3815322" cy="2734542"/>
          </a:xfrm>
          <a:prstGeom prst="rect">
            <a:avLst/>
          </a:prstGeom>
          <a:ln>
            <a:noFill/>
          </a:ln>
          <a:effectLst>
            <a:softEdge rad="112500"/>
          </a:effectLst>
        </p:spPr>
      </p:pic>
      <p:pic>
        <p:nvPicPr>
          <p:cNvPr id="4" name="Picture 3">
            <a:extLst>
              <a:ext uri="{FF2B5EF4-FFF2-40B4-BE49-F238E27FC236}">
                <a16:creationId xmlns:a16="http://schemas.microsoft.com/office/drawing/2014/main" id="{A28A4D91-A40B-BE88-88AB-884FB7936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1025" y="3602999"/>
            <a:ext cx="2665857" cy="2965508"/>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100"/>
                            </p:stCondLst>
                            <p:childTnLst>
                              <p:par>
                                <p:cTn id="12" presetID="40" presetClass="entr" presetSubtype="0" fill="hold" grpId="0" nodeType="afterEffect">
                                  <p:stCondLst>
                                    <p:cond delay="0"/>
                                  </p:stCondLst>
                                  <p:iterate type="lt">
                                    <p:tmPct val="10000"/>
                                  </p:iterate>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1"/>
                                          </p:val>
                                        </p:tav>
                                        <p:tav tm="100000">
                                          <p:val>
                                            <p:strVal val="#ppt_x"/>
                                          </p:val>
                                        </p:tav>
                                      </p:tavLst>
                                    </p:anim>
                                    <p:anim calcmode="lin" valueType="num">
                                      <p:cBhvr>
                                        <p:cTn id="16" dur="1000" fill="hold"/>
                                        <p:tgtEl>
                                          <p:spTgt spid="16"/>
                                        </p:tgtEl>
                                        <p:attrNameLst>
                                          <p:attrName>ppt_y</p:attrName>
                                        </p:attrNameLst>
                                      </p:cBhvr>
                                      <p:tavLst>
                                        <p:tav tm="0">
                                          <p:val>
                                            <p:strVal val="#ppt_y"/>
                                          </p:val>
                                        </p:tav>
                                        <p:tav tm="100000">
                                          <p:val>
                                            <p:strVal val="#ppt_y"/>
                                          </p:val>
                                        </p:tav>
                                      </p:tavLst>
                                    </p:anim>
                                  </p:childTnLst>
                                </p:cTn>
                              </p:par>
                            </p:childTnLst>
                          </p:cTn>
                        </p:par>
                        <p:par>
                          <p:cTn id="17" fill="hold">
                            <p:stCondLst>
                              <p:cond delay="3200"/>
                            </p:stCondLst>
                            <p:childTnLst>
                              <p:par>
                                <p:cTn id="18" presetID="17" presetClass="entr" presetSubtype="1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strVal val="#ppt_h"/>
                                          </p:val>
                                        </p:tav>
                                        <p:tav tm="100000">
                                          <p:val>
                                            <p:strVal val="#ppt_h"/>
                                          </p:val>
                                        </p:tav>
                                      </p:tavLst>
                                    </p:anim>
                                  </p:childTnLst>
                                </p:cTn>
                              </p:par>
                            </p:childTnLst>
                          </p:cTn>
                        </p:par>
                        <p:par>
                          <p:cTn id="22" fill="hold">
                            <p:stCondLst>
                              <p:cond delay="370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5386" y="3741976"/>
            <a:ext cx="3803871" cy="1715284"/>
          </a:xfrm>
          <a:prstGeom prst="rect">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a:cs typeface="+mn-ea"/>
              <a:sym typeface="+mn-lt"/>
            </a:endParaRPr>
          </a:p>
        </p:txBody>
      </p:sp>
      <p:cxnSp>
        <p:nvCxnSpPr>
          <p:cNvPr id="13" name="Straight Connector 12"/>
          <p:cNvCxnSpPr/>
          <p:nvPr/>
        </p:nvCxnSpPr>
        <p:spPr>
          <a:xfrm>
            <a:off x="767676" y="5603181"/>
            <a:ext cx="10653545"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0655" y="5662183"/>
            <a:ext cx="10650690" cy="244362"/>
          </a:xfrm>
          <a:prstGeom prst="rect">
            <a:avLst/>
          </a:prstGeom>
          <a:noFill/>
        </p:spPr>
        <p:txBody>
          <a:bodyPr wrap="square" lIns="0" tIns="0" rIns="0" bIns="0" numCol="1" spcCol="360000">
            <a:spAutoFit/>
          </a:bodyPr>
          <a:lstStyle/>
          <a:p>
            <a:pPr algn="just">
              <a:lnSpc>
                <a:spcPct val="150000"/>
              </a:lnSpc>
            </a:pPr>
            <a:r>
              <a:rPr lang="en-US" altLang="zh-CN" sz="1200">
                <a:solidFill>
                  <a:schemeClr val="bg1">
                    <a:lumMod val="65000"/>
                  </a:schemeClr>
                </a:solidFill>
                <a:cs typeface="+mn-ea"/>
                <a:sym typeface="+mn-lt"/>
              </a:rPr>
              <a:t>.</a:t>
            </a:r>
            <a:endParaRPr lang="zh-CN" altLang="en-US" sz="1200">
              <a:solidFill>
                <a:schemeClr val="bg1">
                  <a:lumMod val="65000"/>
                </a:schemeClr>
              </a:solidFill>
              <a:cs typeface="+mn-ea"/>
              <a:sym typeface="+mn-lt"/>
            </a:endParaRPr>
          </a:p>
        </p:txBody>
      </p:sp>
      <p:sp>
        <p:nvSpPr>
          <p:cNvPr id="15" name="TextBox 14"/>
          <p:cNvSpPr txBox="1"/>
          <p:nvPr/>
        </p:nvSpPr>
        <p:spPr>
          <a:xfrm>
            <a:off x="703233" y="4143031"/>
            <a:ext cx="3103552" cy="1277786"/>
          </a:xfrm>
          <a:prstGeom prst="rect">
            <a:avLst/>
          </a:prstGeom>
          <a:noFill/>
        </p:spPr>
        <p:txBody>
          <a:bodyPr wrap="square" lIns="0" tIns="0" rIns="0" bIns="0" numCol="1" spcCol="360000">
            <a:spAutoFit/>
          </a:bodyPr>
          <a:lstStyle/>
          <a:p>
            <a:pPr algn="just"/>
            <a:r>
              <a:rPr lang="en-US" sz="1100" b="1" err="1"/>
              <a:t>Pyrizhky</a:t>
            </a:r>
            <a:r>
              <a:rPr lang="en-US" sz="1100"/>
              <a:t>: Ukrainian stuffed savory donuts. Use refined sunflower oil in three different ways: as a component of the milk- and yeast-based dough; for sautéing fillings such as potato and onion or chicken hearts and livers; and for shallow-frying the donuts</a:t>
            </a:r>
            <a:r>
              <a:rPr lang="en-US"/>
              <a:t>.</a:t>
            </a:r>
            <a:endParaRPr lang="zh-CN" altLang="en-US" sz="1327">
              <a:solidFill>
                <a:schemeClr val="bg1"/>
              </a:solidFill>
              <a:cs typeface="+mn-ea"/>
              <a:sym typeface="+mn-lt"/>
            </a:endParaRPr>
          </a:p>
          <a:p>
            <a:pPr algn="just">
              <a:lnSpc>
                <a:spcPct val="150000"/>
              </a:lnSpc>
            </a:pPr>
            <a:endParaRPr lang="zh-CN" altLang="en-US" sz="758">
              <a:solidFill>
                <a:schemeClr val="bg1"/>
              </a:solidFill>
              <a:cs typeface="+mn-ea"/>
              <a:sym typeface="+mn-lt"/>
            </a:endParaRPr>
          </a:p>
        </p:txBody>
      </p:sp>
      <p:sp>
        <p:nvSpPr>
          <p:cNvPr id="18" name="Rectangle 17"/>
          <p:cNvSpPr/>
          <p:nvPr/>
        </p:nvSpPr>
        <p:spPr>
          <a:xfrm>
            <a:off x="4218140" y="3741976"/>
            <a:ext cx="3803871" cy="1715284"/>
          </a:xfrm>
          <a:prstGeom prst="rect">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a:cs typeface="+mn-ea"/>
              <a:sym typeface="+mn-lt"/>
            </a:endParaRPr>
          </a:p>
        </p:txBody>
      </p:sp>
      <p:sp>
        <p:nvSpPr>
          <p:cNvPr id="19" name="TextBox 18"/>
          <p:cNvSpPr txBox="1"/>
          <p:nvPr/>
        </p:nvSpPr>
        <p:spPr>
          <a:xfrm>
            <a:off x="4565991" y="4178050"/>
            <a:ext cx="3103552" cy="507831"/>
          </a:xfrm>
          <a:prstGeom prst="rect">
            <a:avLst/>
          </a:prstGeom>
          <a:noFill/>
        </p:spPr>
        <p:txBody>
          <a:bodyPr wrap="square" lIns="0" tIns="0" rIns="0" bIns="0" numCol="1" spcCol="360000">
            <a:spAutoFit/>
          </a:bodyPr>
          <a:lstStyle/>
          <a:p>
            <a:pPr algn="just"/>
            <a:r>
              <a:rPr lang="en-US" sz="1100"/>
              <a:t>Stuffed </a:t>
            </a:r>
            <a:r>
              <a:rPr lang="en-US" sz="1100" b="1"/>
              <a:t>Zucchini Blossoms: </a:t>
            </a:r>
            <a:r>
              <a:rPr lang="en-US" sz="1100"/>
              <a:t>Shallow-fried ricotta-stuffed blossoms in refined sunflower oil</a:t>
            </a:r>
            <a:endParaRPr lang="zh-CN" altLang="en-US" sz="1100">
              <a:solidFill>
                <a:schemeClr val="bg1"/>
              </a:solidFill>
              <a:cs typeface="+mn-ea"/>
              <a:sym typeface="+mn-lt"/>
            </a:endParaRPr>
          </a:p>
        </p:txBody>
      </p:sp>
      <p:sp>
        <p:nvSpPr>
          <p:cNvPr id="21" name="Rectangle 20"/>
          <p:cNvSpPr/>
          <p:nvPr/>
        </p:nvSpPr>
        <p:spPr>
          <a:xfrm>
            <a:off x="8080894" y="3741976"/>
            <a:ext cx="3803871" cy="1715284"/>
          </a:xfrm>
          <a:prstGeom prst="rect">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100" b="1">
                <a:solidFill>
                  <a:schemeClr val="tx1"/>
                </a:solidFill>
                <a:sym typeface="+mn-lt"/>
              </a:rPr>
              <a:t>Indian okra curry </a:t>
            </a:r>
          </a:p>
        </p:txBody>
      </p:sp>
      <p:sp>
        <p:nvSpPr>
          <p:cNvPr id="16" name="Content Placeholder 2">
            <a:extLst>
              <a:ext uri="{FF2B5EF4-FFF2-40B4-BE49-F238E27FC236}">
                <a16:creationId xmlns:a16="http://schemas.microsoft.com/office/drawing/2014/main" id="{602088CF-3AD1-4051-BFBD-570DDBB34E07}"/>
              </a:ext>
            </a:extLst>
          </p:cNvPr>
          <p:cNvSpPr txBox="1">
            <a:spLocks/>
          </p:cNvSpPr>
          <p:nvPr/>
        </p:nvSpPr>
        <p:spPr>
          <a:xfrm>
            <a:off x="343934" y="255627"/>
            <a:ext cx="5752065" cy="419132"/>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Recipe’s Made with Sunflower Oil</a:t>
            </a:r>
          </a:p>
        </p:txBody>
      </p:sp>
      <p:pic>
        <p:nvPicPr>
          <p:cNvPr id="7" name="Picture 6" descr="A plate of food&#10;&#10;Description automatically generated with medium confidence">
            <a:extLst>
              <a:ext uri="{FF2B5EF4-FFF2-40B4-BE49-F238E27FC236}">
                <a16:creationId xmlns:a16="http://schemas.microsoft.com/office/drawing/2014/main" id="{F718B3BD-9219-E024-34DF-3795D1076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27" y="1400739"/>
            <a:ext cx="3803872" cy="2293635"/>
          </a:xfrm>
          <a:prstGeom prst="rect">
            <a:avLst/>
          </a:prstGeom>
        </p:spPr>
      </p:pic>
      <p:pic>
        <p:nvPicPr>
          <p:cNvPr id="9" name="Picture 8" descr="A picture containing food, slice, piece, snack food&#10;&#10;Description automatically generated">
            <a:extLst>
              <a:ext uri="{FF2B5EF4-FFF2-40B4-BE49-F238E27FC236}">
                <a16:creationId xmlns:a16="http://schemas.microsoft.com/office/drawing/2014/main" id="{402D3112-468D-760B-99D2-14C5849C6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767" y="1371165"/>
            <a:ext cx="3810000" cy="2311809"/>
          </a:xfrm>
          <a:prstGeom prst="rect">
            <a:avLst/>
          </a:prstGeom>
        </p:spPr>
      </p:pic>
      <p:pic>
        <p:nvPicPr>
          <p:cNvPr id="12" name="Picture 11" descr="A plate of food&#10;&#10;Description automatically generated with low confidence">
            <a:extLst>
              <a:ext uri="{FF2B5EF4-FFF2-40B4-BE49-F238E27FC236}">
                <a16:creationId xmlns:a16="http://schemas.microsoft.com/office/drawing/2014/main" id="{061486CF-CD7C-BC40-0CDE-613280E15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835" y="1371164"/>
            <a:ext cx="3760338" cy="2323209"/>
          </a:xfrm>
          <a:prstGeom prst="rect">
            <a:avLst/>
          </a:prstGeom>
        </p:spPr>
      </p:pic>
    </p:spTree>
    <p:extLst>
      <p:ext uri="{BB962C8B-B14F-4D97-AF65-F5344CB8AC3E}">
        <p14:creationId xmlns:p14="http://schemas.microsoft.com/office/powerpoint/2010/main" val="215435715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000" fill="hold"/>
                                        <p:tgtEl>
                                          <p:spTgt spid="14"/>
                                        </p:tgtEl>
                                        <p:attrNameLst>
                                          <p:attrName>ppt_x</p:attrName>
                                        </p:attrNameLst>
                                      </p:cBhvr>
                                      <p:tavLst>
                                        <p:tav tm="0">
                                          <p:val>
                                            <p:strVal val="#ppt_x"/>
                                          </p:val>
                                        </p:tav>
                                        <p:tav tm="100000">
                                          <p:val>
                                            <p:strVal val="#ppt_x"/>
                                          </p:val>
                                        </p:tav>
                                      </p:tavLst>
                                    </p:anim>
                                    <p:anim calcmode="lin" valueType="num">
                                      <p:cBhvr additive="base">
                                        <p:cTn id="17" dur="10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50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8"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0-#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p:bldP spid="18" grpId="0" animBg="1"/>
      <p:bldP spid="19" grpId="0"/>
      <p:bldP spid="21"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7891540" y="4601523"/>
            <a:ext cx="755621" cy="755621"/>
          </a:xfrm>
          <a:prstGeom prst="ellipse">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8">
              <a:solidFill>
                <a:srgbClr val="959593"/>
              </a:solidFill>
              <a:cs typeface="+mn-ea"/>
              <a:sym typeface="+mn-lt"/>
            </a:endParaRPr>
          </a:p>
        </p:txBody>
      </p:sp>
      <p:sp>
        <p:nvSpPr>
          <p:cNvPr id="24" name="Freeform 23"/>
          <p:cNvSpPr>
            <a:spLocks/>
          </p:cNvSpPr>
          <p:nvPr/>
        </p:nvSpPr>
        <p:spPr bwMode="auto">
          <a:xfrm>
            <a:off x="8099656" y="4820222"/>
            <a:ext cx="349180" cy="320559"/>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8">
              <a:solidFill>
                <a:srgbClr val="959593"/>
              </a:solidFill>
              <a:cs typeface="+mn-ea"/>
              <a:sym typeface="+mn-lt"/>
            </a:endParaRPr>
          </a:p>
        </p:txBody>
      </p:sp>
      <p:sp>
        <p:nvSpPr>
          <p:cNvPr id="23" name="Oval 22"/>
          <p:cNvSpPr/>
          <p:nvPr/>
        </p:nvSpPr>
        <p:spPr>
          <a:xfrm flipH="1">
            <a:off x="3544839" y="4601523"/>
            <a:ext cx="755621" cy="755621"/>
          </a:xfrm>
          <a:prstGeom prst="ellipse">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8">
              <a:solidFill>
                <a:srgbClr val="959593"/>
              </a:solidFill>
              <a:cs typeface="+mn-ea"/>
              <a:sym typeface="+mn-lt"/>
            </a:endParaRPr>
          </a:p>
        </p:txBody>
      </p:sp>
      <p:sp>
        <p:nvSpPr>
          <p:cNvPr id="25" name="Freeform 24"/>
          <p:cNvSpPr>
            <a:spLocks noEditPoints="1"/>
          </p:cNvSpPr>
          <p:nvPr/>
        </p:nvSpPr>
        <p:spPr bwMode="auto">
          <a:xfrm>
            <a:off x="3753783" y="4820222"/>
            <a:ext cx="337731" cy="330100"/>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8">
              <a:solidFill>
                <a:srgbClr val="959593"/>
              </a:solidFill>
              <a:cs typeface="+mn-ea"/>
              <a:sym typeface="+mn-lt"/>
            </a:endParaRPr>
          </a:p>
        </p:txBody>
      </p:sp>
      <p:sp>
        <p:nvSpPr>
          <p:cNvPr id="20" name="Oval 19"/>
          <p:cNvSpPr/>
          <p:nvPr/>
        </p:nvSpPr>
        <p:spPr>
          <a:xfrm>
            <a:off x="7891540" y="2283526"/>
            <a:ext cx="755621" cy="755621"/>
          </a:xfrm>
          <a:prstGeom prst="ellipse">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8">
              <a:solidFill>
                <a:srgbClr val="959593"/>
              </a:solidFill>
              <a:cs typeface="+mn-ea"/>
              <a:sym typeface="+mn-lt"/>
            </a:endParaRPr>
          </a:p>
        </p:txBody>
      </p:sp>
      <p:sp>
        <p:nvSpPr>
          <p:cNvPr id="26" name="Freeform 25"/>
          <p:cNvSpPr>
            <a:spLocks noEditPoints="1"/>
          </p:cNvSpPr>
          <p:nvPr/>
        </p:nvSpPr>
        <p:spPr bwMode="auto">
          <a:xfrm>
            <a:off x="8110978" y="2469573"/>
            <a:ext cx="316743" cy="38352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8">
              <a:solidFill>
                <a:srgbClr val="959593"/>
              </a:solidFill>
              <a:cs typeface="+mn-ea"/>
              <a:sym typeface="+mn-lt"/>
            </a:endParaRPr>
          </a:p>
        </p:txBody>
      </p:sp>
      <p:sp>
        <p:nvSpPr>
          <p:cNvPr id="22" name="Oval 21"/>
          <p:cNvSpPr/>
          <p:nvPr/>
        </p:nvSpPr>
        <p:spPr>
          <a:xfrm flipH="1">
            <a:off x="3544839" y="2283526"/>
            <a:ext cx="755621" cy="755621"/>
          </a:xfrm>
          <a:prstGeom prst="ellipse">
            <a:avLst/>
          </a:prstGeom>
          <a:solidFill>
            <a:srgbClr val="B3A8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8">
              <a:solidFill>
                <a:srgbClr val="959593"/>
              </a:solidFill>
              <a:cs typeface="+mn-ea"/>
              <a:sym typeface="+mn-lt"/>
            </a:endParaRPr>
          </a:p>
        </p:txBody>
      </p:sp>
      <p:sp>
        <p:nvSpPr>
          <p:cNvPr id="27" name="Freeform 26"/>
          <p:cNvSpPr>
            <a:spLocks noEditPoints="1"/>
          </p:cNvSpPr>
          <p:nvPr/>
        </p:nvSpPr>
        <p:spPr bwMode="auto">
          <a:xfrm>
            <a:off x="3784313" y="2442860"/>
            <a:ext cx="276672" cy="436953"/>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p:spPr>
        <p:txBody>
          <a:bodyPr vert="horz" wrap="square" lIns="91430" tIns="45716" rIns="91430" bIns="457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8">
              <a:solidFill>
                <a:srgbClr val="959593"/>
              </a:solidFill>
              <a:cs typeface="+mn-ea"/>
              <a:sym typeface="+mn-lt"/>
            </a:endParaRPr>
          </a:p>
        </p:txBody>
      </p:sp>
      <p:grpSp>
        <p:nvGrpSpPr>
          <p:cNvPr id="14" name="Group 30"/>
          <p:cNvGrpSpPr/>
          <p:nvPr/>
        </p:nvGrpSpPr>
        <p:grpSpPr>
          <a:xfrm>
            <a:off x="8672741" y="2126556"/>
            <a:ext cx="2971177" cy="1685931"/>
            <a:chOff x="8643092" y="2345462"/>
            <a:chExt cx="2994592" cy="1686110"/>
          </a:xfrm>
        </p:grpSpPr>
        <p:sp>
          <p:nvSpPr>
            <p:cNvPr id="29" name="Rectangle 28"/>
            <p:cNvSpPr/>
            <p:nvPr/>
          </p:nvSpPr>
          <p:spPr>
            <a:xfrm>
              <a:off x="8647438" y="2623601"/>
              <a:ext cx="2990246" cy="1407971"/>
            </a:xfrm>
            <a:prstGeom prst="rect">
              <a:avLst/>
            </a:prstGeom>
          </p:spPr>
          <p:txBody>
            <a:bodyPr wrap="square">
              <a:spAutoFit/>
            </a:bodyPr>
            <a:lstStyle/>
            <a:p>
              <a:pPr>
                <a:lnSpc>
                  <a:spcPct val="120000"/>
                </a:lnSpc>
              </a:pPr>
              <a:r>
                <a:rPr lang="en-US" altLang="zh-CN" sz="900" dirty="0">
                  <a:cs typeface="+mn-ea"/>
                  <a:sym typeface="+mn-lt"/>
                </a:rPr>
                <a:t>Sunflower oil is a good choice for keeping a healthy heart.  It is rich in oleic-acid (monounsaturated fatty acid- MUFA).  Moreover, it contains Vitamin E, which prevents dangerous free radicals from oxidizing the body’s cholesterol.  A diet full of MUFA is beneficial to keep a check on atherosclerosis and many cardiovascular diseases can be prevented.</a:t>
              </a:r>
              <a:endParaRPr lang="en-GB" sz="900" dirty="0">
                <a:cs typeface="+mn-ea"/>
                <a:sym typeface="+mn-lt"/>
              </a:endParaRPr>
            </a:p>
          </p:txBody>
        </p:sp>
        <p:sp>
          <p:nvSpPr>
            <p:cNvPr id="30" name="TextBox 29"/>
            <p:cNvSpPr txBox="1"/>
            <p:nvPr/>
          </p:nvSpPr>
          <p:spPr>
            <a:xfrm>
              <a:off x="8643092" y="2345462"/>
              <a:ext cx="1895141" cy="316659"/>
            </a:xfrm>
            <a:prstGeom prst="rect">
              <a:avLst/>
            </a:prstGeom>
            <a:noFill/>
          </p:spPr>
          <p:txBody>
            <a:bodyPr wrap="none" rtlCol="0">
              <a:spAutoFit/>
            </a:bodyPr>
            <a:lstStyle/>
            <a:p>
              <a:pPr>
                <a:lnSpc>
                  <a:spcPct val="120000"/>
                </a:lnSpc>
              </a:pPr>
              <a:r>
                <a:rPr lang="en-US" altLang="zh-CN" sz="1327">
                  <a:cs typeface="+mn-ea"/>
                  <a:sym typeface="+mn-lt"/>
                </a:rPr>
                <a:t>Improve body health</a:t>
              </a:r>
              <a:endParaRPr lang="en-GB" sz="1327">
                <a:cs typeface="+mn-ea"/>
                <a:sym typeface="+mn-lt"/>
              </a:endParaRPr>
            </a:p>
          </p:txBody>
        </p:sp>
      </p:grpSp>
      <p:grpSp>
        <p:nvGrpSpPr>
          <p:cNvPr id="15" name="Group 31"/>
          <p:cNvGrpSpPr/>
          <p:nvPr/>
        </p:nvGrpSpPr>
        <p:grpSpPr>
          <a:xfrm>
            <a:off x="8674874" y="4562081"/>
            <a:ext cx="2851597" cy="1385604"/>
            <a:chOff x="8647438" y="2410720"/>
            <a:chExt cx="2990246" cy="950955"/>
          </a:xfrm>
        </p:grpSpPr>
        <p:sp>
          <p:nvSpPr>
            <p:cNvPr id="33" name="Rectangle 32"/>
            <p:cNvSpPr/>
            <p:nvPr/>
          </p:nvSpPr>
          <p:spPr>
            <a:xfrm>
              <a:off x="8647438" y="2623601"/>
              <a:ext cx="2990246" cy="738074"/>
            </a:xfrm>
            <a:prstGeom prst="rect">
              <a:avLst/>
            </a:prstGeom>
          </p:spPr>
          <p:txBody>
            <a:bodyPr wrap="square">
              <a:spAutoFit/>
            </a:bodyPr>
            <a:lstStyle/>
            <a:p>
              <a:pPr>
                <a:lnSpc>
                  <a:spcPct val="120000"/>
                </a:lnSpc>
              </a:pPr>
              <a:r>
                <a:rPr lang="en-US" sz="900" b="0" i="0" dirty="0">
                  <a:solidFill>
                    <a:srgbClr val="2E2E2E"/>
                  </a:solidFill>
                  <a:effectLst/>
                </a:rPr>
                <a:t>Standard sunflower oil, like other vegetable oils, is an integral part of a healthy diet and a source of unsaturated fatty acids and liposoluble vitamins. Sunflower oil is rich in linoleic acid, which is an essential n-6 polyunsaturated fatty acid (PUFA).</a:t>
              </a:r>
              <a:endParaRPr lang="en-GB" sz="800" dirty="0">
                <a:solidFill>
                  <a:srgbClr val="959593"/>
                </a:solidFill>
                <a:cs typeface="+mn-ea"/>
                <a:sym typeface="+mn-lt"/>
              </a:endParaRPr>
            </a:p>
          </p:txBody>
        </p:sp>
        <p:sp>
          <p:nvSpPr>
            <p:cNvPr id="34" name="TextBox 33"/>
            <p:cNvSpPr txBox="1"/>
            <p:nvPr/>
          </p:nvSpPr>
          <p:spPr>
            <a:xfrm>
              <a:off x="8647438" y="2410720"/>
              <a:ext cx="1976520" cy="217303"/>
            </a:xfrm>
            <a:prstGeom prst="rect">
              <a:avLst/>
            </a:prstGeom>
            <a:noFill/>
          </p:spPr>
          <p:txBody>
            <a:bodyPr wrap="none" rtlCol="0">
              <a:spAutoFit/>
            </a:bodyPr>
            <a:lstStyle/>
            <a:p>
              <a:pPr>
                <a:lnSpc>
                  <a:spcPct val="120000"/>
                </a:lnSpc>
              </a:pPr>
              <a:r>
                <a:rPr lang="en-US" altLang="zh-CN" sz="1327">
                  <a:cs typeface="+mn-ea"/>
                  <a:sym typeface="+mn-lt"/>
                </a:rPr>
                <a:t>Nutritive Importance</a:t>
              </a:r>
              <a:endParaRPr lang="en-GB" sz="1327">
                <a:cs typeface="+mn-ea"/>
                <a:sym typeface="+mn-lt"/>
              </a:endParaRPr>
            </a:p>
          </p:txBody>
        </p:sp>
      </p:grpSp>
      <p:grpSp>
        <p:nvGrpSpPr>
          <p:cNvPr id="16" name="Group 34"/>
          <p:cNvGrpSpPr/>
          <p:nvPr/>
        </p:nvGrpSpPr>
        <p:grpSpPr>
          <a:xfrm flipH="1">
            <a:off x="788901" y="4443211"/>
            <a:ext cx="2687601" cy="1359280"/>
            <a:chOff x="8647438" y="2339714"/>
            <a:chExt cx="2990246" cy="1359424"/>
          </a:xfrm>
        </p:grpSpPr>
        <p:sp>
          <p:nvSpPr>
            <p:cNvPr id="36" name="Rectangle 35"/>
            <p:cNvSpPr/>
            <p:nvPr/>
          </p:nvSpPr>
          <p:spPr>
            <a:xfrm>
              <a:off x="8647438" y="2623601"/>
              <a:ext cx="2990246" cy="1075537"/>
            </a:xfrm>
            <a:prstGeom prst="rect">
              <a:avLst/>
            </a:prstGeom>
          </p:spPr>
          <p:txBody>
            <a:bodyPr wrap="square">
              <a:spAutoFit/>
            </a:bodyPr>
            <a:lstStyle/>
            <a:p>
              <a:pPr>
                <a:lnSpc>
                  <a:spcPct val="120000"/>
                </a:lnSpc>
              </a:pPr>
              <a:r>
                <a:rPr lang="en-US" sz="900" b="0" i="0" dirty="0">
                  <a:effectLst/>
                </a:rPr>
                <a:t>The price of goods not only provide an important indicator of the balance between agricultural production and market demand, but also have strong impacts on food affordability and income. </a:t>
              </a:r>
              <a:endParaRPr lang="en-GB" sz="800" dirty="0">
                <a:cs typeface="+mn-ea"/>
                <a:sym typeface="+mn-lt"/>
              </a:endParaRPr>
            </a:p>
          </p:txBody>
        </p:sp>
        <p:sp>
          <p:nvSpPr>
            <p:cNvPr id="37" name="TextBox 36"/>
            <p:cNvSpPr txBox="1"/>
            <p:nvPr/>
          </p:nvSpPr>
          <p:spPr>
            <a:xfrm>
              <a:off x="8727330" y="2339714"/>
              <a:ext cx="2910354" cy="316659"/>
            </a:xfrm>
            <a:prstGeom prst="rect">
              <a:avLst/>
            </a:prstGeom>
            <a:noFill/>
          </p:spPr>
          <p:txBody>
            <a:bodyPr wrap="none" rtlCol="0">
              <a:spAutoFit/>
            </a:bodyPr>
            <a:lstStyle/>
            <a:p>
              <a:pPr>
                <a:lnSpc>
                  <a:spcPct val="120000"/>
                </a:lnSpc>
              </a:pPr>
              <a:r>
                <a:rPr lang="en-US" altLang="zh-CN" sz="1327" dirty="0">
                  <a:cs typeface="+mn-ea"/>
                  <a:sym typeface="+mn-lt"/>
                </a:rPr>
                <a:t>Indicator of the market</a:t>
              </a:r>
              <a:endParaRPr lang="en-GB" sz="1327" dirty="0">
                <a:cs typeface="+mn-ea"/>
                <a:sym typeface="+mn-lt"/>
              </a:endParaRPr>
            </a:p>
          </p:txBody>
        </p:sp>
      </p:grpSp>
      <p:grpSp>
        <p:nvGrpSpPr>
          <p:cNvPr id="17" name="Group 37"/>
          <p:cNvGrpSpPr/>
          <p:nvPr/>
        </p:nvGrpSpPr>
        <p:grpSpPr>
          <a:xfrm flipH="1">
            <a:off x="791501" y="2328931"/>
            <a:ext cx="2738392" cy="1213527"/>
            <a:chOff x="8647438" y="2365982"/>
            <a:chExt cx="2990246" cy="1077293"/>
          </a:xfrm>
        </p:grpSpPr>
        <p:sp>
          <p:nvSpPr>
            <p:cNvPr id="39" name="Rectangle 38"/>
            <p:cNvSpPr/>
            <p:nvPr/>
          </p:nvSpPr>
          <p:spPr>
            <a:xfrm>
              <a:off x="8647438" y="2623601"/>
              <a:ext cx="2990246" cy="819674"/>
            </a:xfrm>
            <a:prstGeom prst="rect">
              <a:avLst/>
            </a:prstGeom>
          </p:spPr>
          <p:txBody>
            <a:bodyPr wrap="square">
              <a:spAutoFit/>
            </a:bodyPr>
            <a:lstStyle/>
            <a:p>
              <a:r>
                <a:rPr lang="en-US" sz="900" b="0" i="0" dirty="0">
                  <a:solidFill>
                    <a:srgbClr val="202122"/>
                  </a:solidFill>
                  <a:effectLst/>
                </a:rPr>
                <a:t>The CPI index is usually computed monthly, or quarterly, as a weighted average of sub-indices for different components of consumer expenditure, such as food, housing, shoes, clothing, each of which is, in turn, a weighted average of sub-sub-indices. </a:t>
              </a:r>
              <a:endParaRPr lang="zh-CN" altLang="en-US" sz="900" dirty="0"/>
            </a:p>
          </p:txBody>
        </p:sp>
        <p:sp>
          <p:nvSpPr>
            <p:cNvPr id="40" name="TextBox 39"/>
            <p:cNvSpPr txBox="1"/>
            <p:nvPr/>
          </p:nvSpPr>
          <p:spPr>
            <a:xfrm>
              <a:off x="9914149" y="2365982"/>
              <a:ext cx="1679996" cy="281137"/>
            </a:xfrm>
            <a:prstGeom prst="rect">
              <a:avLst/>
            </a:prstGeom>
            <a:noFill/>
          </p:spPr>
          <p:txBody>
            <a:bodyPr wrap="none" rtlCol="0">
              <a:spAutoFit/>
            </a:bodyPr>
            <a:lstStyle/>
            <a:p>
              <a:pPr>
                <a:lnSpc>
                  <a:spcPct val="120000"/>
                </a:lnSpc>
              </a:pPr>
              <a:r>
                <a:rPr lang="en-US" altLang="zh-CN" sz="1327" dirty="0">
                  <a:cs typeface="+mn-ea"/>
                  <a:sym typeface="+mn-lt"/>
                </a:rPr>
                <a:t>Part of CPI Index</a:t>
              </a:r>
              <a:endParaRPr lang="en-GB" sz="1327" dirty="0">
                <a:cs typeface="+mn-ea"/>
                <a:sym typeface="+mn-lt"/>
              </a:endParaRPr>
            </a:p>
          </p:txBody>
        </p:sp>
      </p:grpSp>
      <p:sp>
        <p:nvSpPr>
          <p:cNvPr id="41" name="TextBox 8"/>
          <p:cNvSpPr txBox="1"/>
          <p:nvPr/>
        </p:nvSpPr>
        <p:spPr>
          <a:xfrm>
            <a:off x="3297987" y="698712"/>
            <a:ext cx="5596025" cy="408573"/>
          </a:xfrm>
          <a:prstGeom prst="rect">
            <a:avLst/>
          </a:prstGeom>
          <a:noFill/>
        </p:spPr>
        <p:txBody>
          <a:bodyPr wrap="square" lIns="0" tIns="0" rIns="0" bIns="0" rtlCol="0" anchor="ctr">
            <a:spAutoFit/>
          </a:bodyPr>
          <a:lstStyle/>
          <a:p>
            <a:pPr algn="ctr"/>
            <a:r>
              <a:rPr lang="en-US" altLang="zh-CN" sz="2655" b="1">
                <a:cs typeface="+mn-ea"/>
                <a:sym typeface="+mn-lt"/>
              </a:rPr>
              <a:t>Importance of Sunflower oil</a:t>
            </a:r>
            <a:endParaRPr lang="zh-CN" altLang="en-US" sz="3508" b="1">
              <a:cs typeface="+mn-ea"/>
              <a:sym typeface="+mn-lt"/>
            </a:endParaRPr>
          </a:p>
        </p:txBody>
      </p:sp>
      <p:sp>
        <p:nvSpPr>
          <p:cNvPr id="38" name="Content Placeholder 2">
            <a:extLst>
              <a:ext uri="{FF2B5EF4-FFF2-40B4-BE49-F238E27FC236}">
                <a16:creationId xmlns:a16="http://schemas.microsoft.com/office/drawing/2014/main" id="{36E31D04-4B0F-4308-8424-63590CE2FCEB}"/>
              </a:ext>
            </a:extLst>
          </p:cNvPr>
          <p:cNvSpPr txBox="1">
            <a:spLocks/>
          </p:cNvSpPr>
          <p:nvPr/>
        </p:nvSpPr>
        <p:spPr>
          <a:xfrm>
            <a:off x="343935" y="255627"/>
            <a:ext cx="1735718" cy="358525"/>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a:solidFill>
                  <a:schemeClr val="bg1">
                    <a:lumMod val="50000"/>
                  </a:schemeClr>
                </a:solidFill>
                <a:cs typeface="+mn-ea"/>
                <a:sym typeface="+mn-lt"/>
              </a:rPr>
              <a:t>.</a:t>
            </a:r>
          </a:p>
        </p:txBody>
      </p:sp>
      <p:pic>
        <p:nvPicPr>
          <p:cNvPr id="3" name="Picture 2">
            <a:extLst>
              <a:ext uri="{FF2B5EF4-FFF2-40B4-BE49-F238E27FC236}">
                <a16:creationId xmlns:a16="http://schemas.microsoft.com/office/drawing/2014/main" id="{68BA8259-F365-C2DF-F316-60C2A813E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8773" y="2126556"/>
            <a:ext cx="3902244" cy="3392492"/>
          </a:xfrm>
          <a:prstGeom prst="ellipse">
            <a:avLst/>
          </a:prstGeom>
          <a:ln>
            <a:noFill/>
          </a:ln>
          <a:effectLst>
            <a:softEdge rad="112500"/>
          </a:effectLst>
        </p:spPr>
      </p:pic>
    </p:spTree>
    <p:extLst>
      <p:ext uri="{BB962C8B-B14F-4D97-AF65-F5344CB8AC3E}">
        <p14:creationId xmlns:p14="http://schemas.microsoft.com/office/powerpoint/2010/main" val="5993730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5"/>
          <p:cNvSpPr>
            <a:spLocks/>
          </p:cNvSpPr>
          <p:nvPr/>
        </p:nvSpPr>
        <p:spPr bwMode="auto">
          <a:xfrm>
            <a:off x="5578887" y="3288267"/>
            <a:ext cx="518675" cy="2320036"/>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 fmla="*/ 0 w 10000"/>
              <a:gd name="connsiteY0" fmla="*/ 5342 h 6013"/>
              <a:gd name="connsiteX1" fmla="*/ 0 w 10000"/>
              <a:gd name="connsiteY1" fmla="*/ 5342 h 6013"/>
              <a:gd name="connsiteX2" fmla="*/ 5000 w 10000"/>
              <a:gd name="connsiteY2" fmla="*/ 6013 h 6013"/>
              <a:gd name="connsiteX3" fmla="*/ 5000 w 10000"/>
              <a:gd name="connsiteY3" fmla="*/ 6013 h 6013"/>
              <a:gd name="connsiteX4" fmla="*/ 10000 w 10000"/>
              <a:gd name="connsiteY4" fmla="*/ 5342 h 6013"/>
              <a:gd name="connsiteX5" fmla="*/ 10000 w 10000"/>
              <a:gd name="connsiteY5" fmla="*/ 5342 h 6013"/>
              <a:gd name="connsiteX6" fmla="*/ 10000 w 10000"/>
              <a:gd name="connsiteY6" fmla="*/ 0 h 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95959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34284" tIns="17143" rIns="34284" bIns="17143" numCol="1" anchor="t" anchorCtr="0" compatLnSpc="1">
            <a:prstTxWarp prst="textNoShape">
              <a:avLst/>
            </a:prstTxWarp>
          </a:bodyPr>
          <a:lstStyle/>
          <a:p>
            <a:pPr>
              <a:lnSpc>
                <a:spcPct val="120000"/>
              </a:lnSpc>
            </a:pPr>
            <a:endParaRPr lang="en-US" sz="1500">
              <a:solidFill>
                <a:schemeClr val="bg1"/>
              </a:solidFill>
              <a:cs typeface="+mn-ea"/>
              <a:sym typeface="+mn-lt"/>
            </a:endParaRPr>
          </a:p>
        </p:txBody>
      </p:sp>
      <p:sp>
        <p:nvSpPr>
          <p:cNvPr id="17" name="Freeform 6"/>
          <p:cNvSpPr>
            <a:spLocks/>
          </p:cNvSpPr>
          <p:nvPr/>
        </p:nvSpPr>
        <p:spPr bwMode="auto">
          <a:xfrm>
            <a:off x="6084228" y="2478921"/>
            <a:ext cx="2013366" cy="1794695"/>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959593"/>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1500">
              <a:solidFill>
                <a:schemeClr val="bg1"/>
              </a:solidFill>
              <a:cs typeface="+mn-ea"/>
              <a:sym typeface="+mn-lt"/>
            </a:endParaRPr>
          </a:p>
        </p:txBody>
      </p:sp>
      <p:sp>
        <p:nvSpPr>
          <p:cNvPr id="18" name="Freeform 7"/>
          <p:cNvSpPr>
            <a:spLocks/>
          </p:cNvSpPr>
          <p:nvPr/>
        </p:nvSpPr>
        <p:spPr bwMode="auto">
          <a:xfrm>
            <a:off x="4068196" y="2478921"/>
            <a:ext cx="2016032" cy="1794695"/>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rgbClr val="B3A88E"/>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1500">
              <a:solidFill>
                <a:schemeClr val="bg1"/>
              </a:solidFill>
              <a:cs typeface="+mn-ea"/>
              <a:sym typeface="+mn-lt"/>
            </a:endParaRPr>
          </a:p>
        </p:txBody>
      </p:sp>
      <p:sp>
        <p:nvSpPr>
          <p:cNvPr id="19" name="Freeform 8"/>
          <p:cNvSpPr>
            <a:spLocks/>
          </p:cNvSpPr>
          <p:nvPr/>
        </p:nvSpPr>
        <p:spPr bwMode="auto">
          <a:xfrm>
            <a:off x="5073545" y="2478921"/>
            <a:ext cx="1006683" cy="1788028"/>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959593"/>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1500">
              <a:solidFill>
                <a:schemeClr val="bg1"/>
              </a:solidFill>
              <a:cs typeface="+mn-ea"/>
              <a:sym typeface="+mn-lt"/>
            </a:endParaRPr>
          </a:p>
        </p:txBody>
      </p:sp>
      <p:sp>
        <p:nvSpPr>
          <p:cNvPr id="20" name="Freeform 9"/>
          <p:cNvSpPr>
            <a:spLocks/>
          </p:cNvSpPr>
          <p:nvPr/>
        </p:nvSpPr>
        <p:spPr bwMode="auto">
          <a:xfrm>
            <a:off x="6080228" y="2478921"/>
            <a:ext cx="1006683" cy="1794695"/>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rgbClr val="B3A88E"/>
          </a:solidFill>
          <a:ln>
            <a:noFill/>
          </a:ln>
        </p:spPr>
        <p:txBody>
          <a:bodyPr vert="horz" wrap="square" lIns="34284" tIns="17143" rIns="34284" bIns="17143" numCol="1" anchor="t" anchorCtr="0" compatLnSpc="1">
            <a:prstTxWarp prst="textNoShape">
              <a:avLst/>
            </a:prstTxWarp>
          </a:bodyPr>
          <a:lstStyle/>
          <a:p>
            <a:pPr>
              <a:lnSpc>
                <a:spcPct val="120000"/>
              </a:lnSpc>
            </a:pPr>
            <a:endParaRPr lang="en-US" sz="1500">
              <a:solidFill>
                <a:schemeClr val="bg1"/>
              </a:solidFill>
              <a:cs typeface="+mn-ea"/>
              <a:sym typeface="+mn-lt"/>
            </a:endParaRPr>
          </a:p>
        </p:txBody>
      </p:sp>
      <p:sp>
        <p:nvSpPr>
          <p:cNvPr id="24" name="Text Placeholder 7"/>
          <p:cNvSpPr txBox="1">
            <a:spLocks/>
          </p:cNvSpPr>
          <p:nvPr/>
        </p:nvSpPr>
        <p:spPr>
          <a:xfrm>
            <a:off x="4194724" y="1959369"/>
            <a:ext cx="582762" cy="480928"/>
          </a:xfrm>
          <a:prstGeom prst="rect">
            <a:avLst/>
          </a:prstGeom>
        </p:spPr>
        <p:txBody>
          <a:bodyPr vert="horz" lIns="0" tIns="98497" rIns="0" bIns="98497"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a:latin typeface="+mn-lt"/>
                <a:cs typeface="+mn-ea"/>
                <a:sym typeface="+mn-lt"/>
              </a:rPr>
              <a:t>01</a:t>
            </a:r>
          </a:p>
        </p:txBody>
      </p:sp>
      <p:sp>
        <p:nvSpPr>
          <p:cNvPr id="32" name="Text Placeholder 7"/>
          <p:cNvSpPr txBox="1">
            <a:spLocks/>
          </p:cNvSpPr>
          <p:nvPr/>
        </p:nvSpPr>
        <p:spPr>
          <a:xfrm>
            <a:off x="4145921" y="4757953"/>
            <a:ext cx="582762" cy="480928"/>
          </a:xfrm>
          <a:prstGeom prst="rect">
            <a:avLst/>
          </a:prstGeom>
        </p:spPr>
        <p:txBody>
          <a:bodyPr vert="horz" lIns="0" tIns="98497" rIns="0" bIns="98497"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a:latin typeface="+mn-lt"/>
                <a:cs typeface="+mn-ea"/>
                <a:sym typeface="+mn-lt"/>
              </a:rPr>
              <a:t>03</a:t>
            </a:r>
          </a:p>
        </p:txBody>
      </p:sp>
      <p:sp>
        <p:nvSpPr>
          <p:cNvPr id="36" name="Text Placeholder 7"/>
          <p:cNvSpPr txBox="1">
            <a:spLocks/>
          </p:cNvSpPr>
          <p:nvPr/>
        </p:nvSpPr>
        <p:spPr>
          <a:xfrm>
            <a:off x="7593927" y="4757953"/>
            <a:ext cx="582762" cy="480928"/>
          </a:xfrm>
          <a:prstGeom prst="rect">
            <a:avLst/>
          </a:prstGeom>
        </p:spPr>
        <p:txBody>
          <a:bodyPr vert="horz" lIns="0" tIns="98497" rIns="0" bIns="98497"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500">
                <a:latin typeface="+mn-lt"/>
                <a:cs typeface="+mn-ea"/>
                <a:sym typeface="+mn-lt"/>
              </a:rPr>
              <a:t>04</a:t>
            </a:r>
          </a:p>
        </p:txBody>
      </p:sp>
      <p:sp>
        <p:nvSpPr>
          <p:cNvPr id="39" name="Content Placeholder 2">
            <a:extLst>
              <a:ext uri="{FF2B5EF4-FFF2-40B4-BE49-F238E27FC236}">
                <a16:creationId xmlns:a16="http://schemas.microsoft.com/office/drawing/2014/main" id="{94438960-5BAB-4CD4-A3E9-BED4881EFA85}"/>
              </a:ext>
            </a:extLst>
          </p:cNvPr>
          <p:cNvSpPr txBox="1">
            <a:spLocks/>
          </p:cNvSpPr>
          <p:nvPr/>
        </p:nvSpPr>
        <p:spPr>
          <a:xfrm>
            <a:off x="343934" y="255627"/>
            <a:ext cx="2599987" cy="558412"/>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a:solidFill>
                  <a:schemeClr val="bg1">
                    <a:lumMod val="50000"/>
                  </a:schemeClr>
                </a:solidFill>
                <a:cs typeface="+mn-ea"/>
                <a:sym typeface="+mn-lt"/>
              </a:rPr>
              <a:t>Dataset Overview</a:t>
            </a:r>
          </a:p>
        </p:txBody>
      </p:sp>
      <p:sp>
        <p:nvSpPr>
          <p:cNvPr id="38" name="TextBox 37"/>
          <p:cNvSpPr txBox="1"/>
          <p:nvPr/>
        </p:nvSpPr>
        <p:spPr>
          <a:xfrm>
            <a:off x="583452" y="6739570"/>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a:ln>
                  <a:noFill/>
                </a:ln>
                <a:solidFill>
                  <a:srgbClr val="B3A88E"/>
                </a:solidFill>
                <a:effectLst/>
                <a:uLnTx/>
                <a:uFillTx/>
              </a:rPr>
              <a:t>行业</a:t>
            </a:r>
            <a:r>
              <a:rPr kumimoji="0" lang="en-US" altLang="zh-CN" sz="100" b="0" i="0" u="none" strike="noStrike" kern="0" cap="none" spc="0" normalizeH="0" baseline="0" noProof="0">
                <a:ln>
                  <a:noFill/>
                </a:ln>
                <a:solidFill>
                  <a:srgbClr val="B3A88E"/>
                </a:solidFill>
                <a:effectLst/>
                <a:uLnTx/>
                <a:uFillTx/>
              </a:rPr>
              <a:t>PPT</a:t>
            </a:r>
            <a:r>
              <a:rPr kumimoji="0" lang="zh-CN" altLang="en-US" sz="100" b="0" i="0" u="none" strike="noStrike" kern="0" cap="none" spc="0" normalizeH="0" baseline="0" noProof="0">
                <a:ln>
                  <a:noFill/>
                </a:ln>
                <a:solidFill>
                  <a:srgbClr val="B3A88E"/>
                </a:solidFill>
                <a:effectLst/>
                <a:uLnTx/>
                <a:uFillTx/>
              </a:rPr>
              <a:t>模板</a:t>
            </a:r>
            <a:r>
              <a:rPr kumimoji="0" lang="en-US" altLang="zh-CN" sz="100" b="0" i="0" u="none" strike="noStrike" kern="0" cap="none" spc="0" normalizeH="0" baseline="0" noProof="0">
                <a:ln>
                  <a:noFill/>
                </a:ln>
                <a:solidFill>
                  <a:srgbClr val="B3A88E"/>
                </a:solidFill>
                <a:effectLst/>
                <a:uLnTx/>
                <a:uFillTx/>
              </a:rPr>
              <a:t>http://www.1ppt.com/hangye/</a:t>
            </a:r>
          </a:p>
        </p:txBody>
      </p:sp>
      <p:pic>
        <p:nvPicPr>
          <p:cNvPr id="3" name="Picture 2" descr="Chart, line chart&#10;&#10;Description automatically generated">
            <a:extLst>
              <a:ext uri="{FF2B5EF4-FFF2-40B4-BE49-F238E27FC236}">
                <a16:creationId xmlns:a16="http://schemas.microsoft.com/office/drawing/2014/main" id="{404605E8-BBF1-87F3-F7AD-91BA73943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52" y="2152356"/>
            <a:ext cx="10534390" cy="4242519"/>
          </a:xfrm>
          <a:prstGeom prst="rect">
            <a:avLst/>
          </a:prstGeom>
        </p:spPr>
      </p:pic>
      <p:sp>
        <p:nvSpPr>
          <p:cNvPr id="4" name="TextBox 3">
            <a:extLst>
              <a:ext uri="{FF2B5EF4-FFF2-40B4-BE49-F238E27FC236}">
                <a16:creationId xmlns:a16="http://schemas.microsoft.com/office/drawing/2014/main" id="{983B0FDC-17BE-737B-71D9-7F446B0FC89E}"/>
              </a:ext>
            </a:extLst>
          </p:cNvPr>
          <p:cNvSpPr txBox="1"/>
          <p:nvPr/>
        </p:nvSpPr>
        <p:spPr>
          <a:xfrm>
            <a:off x="641547" y="629966"/>
            <a:ext cx="9712712" cy="1538883"/>
          </a:xfrm>
          <a:prstGeom prst="rect">
            <a:avLst/>
          </a:prstGeom>
          <a:noFill/>
        </p:spPr>
        <p:txBody>
          <a:bodyPr wrap="square" rtlCol="0">
            <a:spAutoFit/>
          </a:bodyPr>
          <a:lstStyle/>
          <a:p>
            <a:pPr marL="285750" indent="-285750">
              <a:buFont typeface="Wingdings" pitchFamily="2" charset="2"/>
              <a:buChar char="v"/>
            </a:pPr>
            <a:r>
              <a:rPr lang="en-US" sz="1400" dirty="0"/>
              <a:t>Utilized the dataset containing global price of Sunflower Oil.</a:t>
            </a:r>
          </a:p>
          <a:p>
            <a:pPr marL="285750" indent="-285750">
              <a:buFont typeface="Wingdings" pitchFamily="2" charset="2"/>
              <a:buChar char="v"/>
            </a:pPr>
            <a:r>
              <a:rPr lang="en-US" sz="1400" dirty="0"/>
              <a:t>Date ranges from 1/1/1990 – 9/1/2022</a:t>
            </a:r>
          </a:p>
          <a:p>
            <a:pPr marL="285750" indent="-285750">
              <a:buFont typeface="Wingdings" pitchFamily="2" charset="2"/>
              <a:buChar char="v"/>
            </a:pPr>
            <a:r>
              <a:rPr lang="en-US" sz="1400" dirty="0"/>
              <a:t>Units : U.S Dollars per Metric Ton and Non seasonally adjusted.</a:t>
            </a:r>
          </a:p>
          <a:p>
            <a:pPr marL="285750" indent="-285750">
              <a:buFont typeface="Wingdings" pitchFamily="2" charset="2"/>
              <a:buChar char="v"/>
            </a:pPr>
            <a:r>
              <a:rPr lang="en-US" sz="1400" dirty="0"/>
              <a:t>Frequency : Monthly</a:t>
            </a:r>
          </a:p>
          <a:p>
            <a:pPr marL="285750" indent="-285750">
              <a:buFont typeface="Wingdings" pitchFamily="2" charset="2"/>
              <a:buChar char="v"/>
            </a:pPr>
            <a:r>
              <a:rPr lang="en-US" sz="1400" dirty="0"/>
              <a:t>Columns: 2 , Rows: 393 observations</a:t>
            </a:r>
          </a:p>
          <a:p>
            <a:endParaRPr lang="en-US" sz="2400" dirty="0"/>
          </a:p>
        </p:txBody>
      </p:sp>
    </p:spTree>
    <p:extLst>
      <p:ext uri="{BB962C8B-B14F-4D97-AF65-F5344CB8AC3E}">
        <p14:creationId xmlns:p14="http://schemas.microsoft.com/office/powerpoint/2010/main" val="167788866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p:cTn id="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4">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32">
                                            <p:txEl>
                                              <p:pRg st="0" end="0"/>
                                            </p:txEl>
                                          </p:spTgt>
                                        </p:tgtEl>
                                        <p:attrNameLst>
                                          <p:attrName>style.visibility</p:attrName>
                                        </p:attrNameLst>
                                      </p:cBhvr>
                                      <p:to>
                                        <p:strVal val="visible"/>
                                      </p:to>
                                    </p:set>
                                    <p:anim calcmode="lin" valueType="num">
                                      <p:cBhvr>
                                        <p:cTn id="1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2">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36">
                                            <p:txEl>
                                              <p:pRg st="0" end="0"/>
                                            </p:txEl>
                                          </p:spTgt>
                                        </p:tgtEl>
                                        <p:attrNameLst>
                                          <p:attrName>style.visibility</p:attrName>
                                        </p:attrNameLst>
                                      </p:cBhvr>
                                      <p:to>
                                        <p:strVal val="visible"/>
                                      </p:to>
                                    </p:set>
                                    <p:anim calcmode="lin" valueType="num">
                                      <p:cBhvr>
                                        <p:cTn id="17"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6">
                                            <p:txEl>
                                              <p:pRg st="0" end="0"/>
                                            </p:txEl>
                                          </p:spTgt>
                                        </p:tgtEl>
                                      </p:cBhvr>
                                    </p:animEffect>
                                  </p:childTnLst>
                                </p:cTn>
                              </p:par>
                            </p:childTnLst>
                          </p:cTn>
                        </p:par>
                        <p:par>
                          <p:cTn id="20" fill="hold">
                            <p:stCondLst>
                              <p:cond delay="700"/>
                            </p:stCondLst>
                            <p:childTnLst>
                              <p:par>
                                <p:cTn id="21" presetID="22" presetClass="entr" presetSubtype="8"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left)">
                                      <p:cBhvr>
                                        <p:cTn id="23"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4467B3C3-5905-467E-AAA5-DC9880F77A91}"/>
              </a:ext>
            </a:extLst>
          </p:cNvPr>
          <p:cNvSpPr txBox="1">
            <a:spLocks/>
          </p:cNvSpPr>
          <p:nvPr/>
        </p:nvSpPr>
        <p:spPr>
          <a:xfrm>
            <a:off x="343934" y="255627"/>
            <a:ext cx="4127705" cy="803739"/>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dirty="0">
                <a:solidFill>
                  <a:schemeClr val="bg1">
                    <a:lumMod val="50000"/>
                  </a:schemeClr>
                </a:solidFill>
                <a:cs typeface="+mn-ea"/>
                <a:sym typeface="+mn-lt"/>
              </a:rPr>
              <a:t>Visualizing the Raw Data-Series</a:t>
            </a:r>
          </a:p>
        </p:txBody>
      </p:sp>
      <p:pic>
        <p:nvPicPr>
          <p:cNvPr id="7" name="Picture 6">
            <a:extLst>
              <a:ext uri="{FF2B5EF4-FFF2-40B4-BE49-F238E27FC236}">
                <a16:creationId xmlns:a16="http://schemas.microsoft.com/office/drawing/2014/main" id="{BE98AD32-45C2-59CB-6F4C-1F2190F7B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34" y="1293618"/>
            <a:ext cx="5360165" cy="4726939"/>
          </a:xfrm>
          <a:prstGeom prst="rect">
            <a:avLst/>
          </a:prstGeom>
        </p:spPr>
      </p:pic>
      <p:pic>
        <p:nvPicPr>
          <p:cNvPr id="3" name="Picture 2">
            <a:extLst>
              <a:ext uri="{FF2B5EF4-FFF2-40B4-BE49-F238E27FC236}">
                <a16:creationId xmlns:a16="http://schemas.microsoft.com/office/drawing/2014/main" id="{A66B50FF-EB24-1987-D78E-4411FBA9FC33}"/>
              </a:ext>
            </a:extLst>
          </p:cNvPr>
          <p:cNvPicPr>
            <a:picLocks noChangeAspect="1"/>
          </p:cNvPicPr>
          <p:nvPr/>
        </p:nvPicPr>
        <p:blipFill>
          <a:blip r:embed="rId4"/>
          <a:stretch>
            <a:fillRect/>
          </a:stretch>
        </p:blipFill>
        <p:spPr>
          <a:xfrm>
            <a:off x="6096000" y="1293617"/>
            <a:ext cx="5226319" cy="4726939"/>
          </a:xfrm>
          <a:prstGeom prst="rect">
            <a:avLst/>
          </a:prstGeom>
        </p:spPr>
      </p:pic>
    </p:spTree>
    <p:extLst>
      <p:ext uri="{BB962C8B-B14F-4D97-AF65-F5344CB8AC3E}">
        <p14:creationId xmlns:p14="http://schemas.microsoft.com/office/powerpoint/2010/main" val="85366429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4467B3C3-5905-467E-AAA5-DC9880F77A91}"/>
              </a:ext>
            </a:extLst>
          </p:cNvPr>
          <p:cNvSpPr txBox="1">
            <a:spLocks/>
          </p:cNvSpPr>
          <p:nvPr/>
        </p:nvSpPr>
        <p:spPr>
          <a:xfrm>
            <a:off x="343934" y="255627"/>
            <a:ext cx="3313665" cy="803739"/>
          </a:xfrm>
          <a:prstGeom prst="rect">
            <a:avLst/>
          </a:prstGeom>
        </p:spPr>
        <p:txBody>
          <a:bodyPr vert="horz" lIns="91424" tIns="45713" rIns="91424" bIns="45713"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96">
                <a:solidFill>
                  <a:schemeClr val="bg1">
                    <a:lumMod val="50000"/>
                  </a:schemeClr>
                </a:solidFill>
                <a:cs typeface="+mn-ea"/>
                <a:sym typeface="+mn-lt"/>
              </a:rPr>
              <a:t>Data Transformation</a:t>
            </a:r>
          </a:p>
        </p:txBody>
      </p:sp>
      <p:sp>
        <p:nvSpPr>
          <p:cNvPr id="12" name="TextBox 11">
            <a:extLst>
              <a:ext uri="{FF2B5EF4-FFF2-40B4-BE49-F238E27FC236}">
                <a16:creationId xmlns:a16="http://schemas.microsoft.com/office/drawing/2014/main" id="{E421AABD-966E-96C5-C573-BA5D5165CDCD}"/>
              </a:ext>
            </a:extLst>
          </p:cNvPr>
          <p:cNvSpPr txBox="1"/>
          <p:nvPr/>
        </p:nvSpPr>
        <p:spPr>
          <a:xfrm>
            <a:off x="5430145" y="770527"/>
            <a:ext cx="4438801" cy="276999"/>
          </a:xfrm>
          <a:prstGeom prst="rect">
            <a:avLst/>
          </a:prstGeom>
          <a:noFill/>
        </p:spPr>
        <p:txBody>
          <a:bodyPr wrap="square" rtlCol="0">
            <a:spAutoFit/>
          </a:bodyPr>
          <a:lstStyle/>
          <a:p>
            <a:r>
              <a:rPr lang="en-US" sz="1200" dirty="0"/>
              <a:t>Box-Cox Transformation</a:t>
            </a:r>
            <a:endParaRPr lang="en-US" dirty="0"/>
          </a:p>
        </p:txBody>
      </p:sp>
      <p:sp>
        <p:nvSpPr>
          <p:cNvPr id="13" name="TextBox 12">
            <a:extLst>
              <a:ext uri="{FF2B5EF4-FFF2-40B4-BE49-F238E27FC236}">
                <a16:creationId xmlns:a16="http://schemas.microsoft.com/office/drawing/2014/main" id="{DEC7B4AF-ED40-D62E-BECB-828A9A960F5D}"/>
              </a:ext>
            </a:extLst>
          </p:cNvPr>
          <p:cNvSpPr txBox="1"/>
          <p:nvPr/>
        </p:nvSpPr>
        <p:spPr>
          <a:xfrm>
            <a:off x="6567055" y="5191664"/>
            <a:ext cx="4586698" cy="538609"/>
          </a:xfrm>
          <a:prstGeom prst="rect">
            <a:avLst/>
          </a:prstGeom>
          <a:noFill/>
        </p:spPr>
        <p:txBody>
          <a:bodyPr wrap="square" rtlCol="0">
            <a:spAutoFit/>
          </a:bodyPr>
          <a:lstStyle/>
          <a:p>
            <a:pPr marL="285750" indent="-285750">
              <a:buFont typeface="Wingdings" pitchFamily="2" charset="2"/>
              <a:buChar char="v"/>
            </a:pPr>
            <a:r>
              <a:rPr lang="en-US" sz="1100" dirty="0"/>
              <a:t>Since the lambda value is almost 0, we preferred to go with log transformation on our data series</a:t>
            </a:r>
            <a:r>
              <a:rPr lang="en-US" dirty="0"/>
              <a:t>.</a:t>
            </a:r>
          </a:p>
        </p:txBody>
      </p:sp>
      <p:sp>
        <p:nvSpPr>
          <p:cNvPr id="14" name="TextBox 13">
            <a:extLst>
              <a:ext uri="{FF2B5EF4-FFF2-40B4-BE49-F238E27FC236}">
                <a16:creationId xmlns:a16="http://schemas.microsoft.com/office/drawing/2014/main" id="{1C403CD1-A30C-2C85-B4AF-C87A791F3C0E}"/>
              </a:ext>
            </a:extLst>
          </p:cNvPr>
          <p:cNvSpPr txBox="1"/>
          <p:nvPr/>
        </p:nvSpPr>
        <p:spPr>
          <a:xfrm>
            <a:off x="501064" y="770527"/>
            <a:ext cx="4438801" cy="276999"/>
          </a:xfrm>
          <a:prstGeom prst="rect">
            <a:avLst/>
          </a:prstGeom>
          <a:noFill/>
        </p:spPr>
        <p:txBody>
          <a:bodyPr wrap="square" rtlCol="0">
            <a:spAutoFit/>
          </a:bodyPr>
          <a:lstStyle/>
          <a:p>
            <a:r>
              <a:rPr lang="en-US" sz="1200"/>
              <a:t>Model with log Transformation(preferred)</a:t>
            </a:r>
            <a:endParaRPr lang="en-US"/>
          </a:p>
        </p:txBody>
      </p:sp>
      <p:pic>
        <p:nvPicPr>
          <p:cNvPr id="4" name="Picture 3">
            <a:extLst>
              <a:ext uri="{FF2B5EF4-FFF2-40B4-BE49-F238E27FC236}">
                <a16:creationId xmlns:a16="http://schemas.microsoft.com/office/drawing/2014/main" id="{F2032935-CF6C-F1A8-94D5-47EB77E4D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34" y="1127727"/>
            <a:ext cx="5317957" cy="3754818"/>
          </a:xfrm>
          <a:prstGeom prst="rect">
            <a:avLst/>
          </a:prstGeom>
        </p:spPr>
      </p:pic>
      <p:pic>
        <p:nvPicPr>
          <p:cNvPr id="3" name="Picture 2">
            <a:extLst>
              <a:ext uri="{FF2B5EF4-FFF2-40B4-BE49-F238E27FC236}">
                <a16:creationId xmlns:a16="http://schemas.microsoft.com/office/drawing/2014/main" id="{EDE61D27-9698-0B46-3FEB-696175640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34" y="5092977"/>
            <a:ext cx="5927493" cy="1092200"/>
          </a:xfrm>
          <a:prstGeom prst="rect">
            <a:avLst/>
          </a:prstGeom>
        </p:spPr>
      </p:pic>
      <p:pic>
        <p:nvPicPr>
          <p:cNvPr id="5" name="Picture 4">
            <a:extLst>
              <a:ext uri="{FF2B5EF4-FFF2-40B4-BE49-F238E27FC236}">
                <a16:creationId xmlns:a16="http://schemas.microsoft.com/office/drawing/2014/main" id="{64F636DF-A4D3-1014-5271-397E782EB7F4}"/>
              </a:ext>
            </a:extLst>
          </p:cNvPr>
          <p:cNvPicPr>
            <a:picLocks noChangeAspect="1"/>
          </p:cNvPicPr>
          <p:nvPr/>
        </p:nvPicPr>
        <p:blipFill>
          <a:blip r:embed="rId5"/>
          <a:stretch>
            <a:fillRect/>
          </a:stretch>
        </p:blipFill>
        <p:spPr>
          <a:xfrm>
            <a:off x="6015049" y="1149978"/>
            <a:ext cx="5419569" cy="3754818"/>
          </a:xfrm>
          <a:prstGeom prst="rect">
            <a:avLst/>
          </a:prstGeom>
        </p:spPr>
      </p:pic>
    </p:spTree>
    <p:extLst>
      <p:ext uri="{BB962C8B-B14F-4D97-AF65-F5344CB8AC3E}">
        <p14:creationId xmlns:p14="http://schemas.microsoft.com/office/powerpoint/2010/main" val="40636118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710765" y="1864347"/>
            <a:ext cx="685711" cy="249497"/>
          </a:xfrm>
          <a:prstGeom prst="rect">
            <a:avLst/>
          </a:prstGeom>
          <a:solidFill>
            <a:srgbClr val="F3F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rgbClr val="B3A88E"/>
              </a:solidFill>
              <a:cs typeface="+mn-ea"/>
              <a:sym typeface="+mn-lt"/>
            </a:endParaRPr>
          </a:p>
        </p:txBody>
      </p:sp>
      <p:cxnSp>
        <p:nvCxnSpPr>
          <p:cNvPr id="17" name="直接连接符 16"/>
          <p:cNvCxnSpPr/>
          <p:nvPr/>
        </p:nvCxnSpPr>
        <p:spPr>
          <a:xfrm>
            <a:off x="5871295" y="3602999"/>
            <a:ext cx="449411" cy="0"/>
          </a:xfrm>
          <a:prstGeom prst="line">
            <a:avLst/>
          </a:prstGeom>
          <a:ln>
            <a:solidFill>
              <a:srgbClr val="959593"/>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BC0594D-2802-6518-7211-9E3EC2438546}"/>
              </a:ext>
            </a:extLst>
          </p:cNvPr>
          <p:cNvSpPr txBox="1"/>
          <p:nvPr/>
        </p:nvSpPr>
        <p:spPr>
          <a:xfrm>
            <a:off x="602566" y="996174"/>
            <a:ext cx="6512312" cy="369332"/>
          </a:xfrm>
          <a:prstGeom prst="rect">
            <a:avLst/>
          </a:prstGeom>
          <a:noFill/>
        </p:spPr>
        <p:txBody>
          <a:bodyPr wrap="square" rtlCol="0">
            <a:spAutoFit/>
          </a:bodyPr>
          <a:lstStyle/>
          <a:p>
            <a:r>
              <a:rPr lang="en-US" dirty="0"/>
              <a:t>Seasonal Differencing and Non-Seasonal Differencing</a:t>
            </a:r>
          </a:p>
        </p:txBody>
      </p:sp>
      <p:sp>
        <p:nvSpPr>
          <p:cNvPr id="8" name="TextBox 7">
            <a:extLst>
              <a:ext uri="{FF2B5EF4-FFF2-40B4-BE49-F238E27FC236}">
                <a16:creationId xmlns:a16="http://schemas.microsoft.com/office/drawing/2014/main" id="{2836BA53-C4DA-AEA7-E47A-CEA2DB5A6564}"/>
              </a:ext>
            </a:extLst>
          </p:cNvPr>
          <p:cNvSpPr txBox="1"/>
          <p:nvPr/>
        </p:nvSpPr>
        <p:spPr>
          <a:xfrm>
            <a:off x="3982559" y="4223935"/>
            <a:ext cx="6512312" cy="369332"/>
          </a:xfrm>
          <a:prstGeom prst="rect">
            <a:avLst/>
          </a:prstGeom>
          <a:noFill/>
        </p:spPr>
        <p:txBody>
          <a:bodyPr wrap="square" rtlCol="0">
            <a:spAutoFit/>
          </a:bodyPr>
          <a:lstStyle/>
          <a:p>
            <a:r>
              <a:rPr lang="en-US" dirty="0" err="1"/>
              <a:t>Kpss</a:t>
            </a:r>
            <a:r>
              <a:rPr lang="en-US" dirty="0"/>
              <a:t> Testing(</a:t>
            </a:r>
            <a:r>
              <a:rPr lang="en-US" b="1" i="0" dirty="0">
                <a:solidFill>
                  <a:srgbClr val="202124"/>
                </a:solidFill>
                <a:effectLst/>
                <a:latin typeface="Roboto" panose="020F0502020204030204" pitchFamily="34" charset="0"/>
              </a:rPr>
              <a:t>Kwiatkowski-Phillips-Schmidt-Shin)</a:t>
            </a:r>
            <a:endParaRPr lang="en-US" dirty="0"/>
          </a:p>
        </p:txBody>
      </p:sp>
      <p:pic>
        <p:nvPicPr>
          <p:cNvPr id="3" name="Picture 2">
            <a:extLst>
              <a:ext uri="{FF2B5EF4-FFF2-40B4-BE49-F238E27FC236}">
                <a16:creationId xmlns:a16="http://schemas.microsoft.com/office/drawing/2014/main" id="{28615BAB-8E1F-5B25-588D-4877E5CDD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602" y="1553880"/>
            <a:ext cx="5575104" cy="2359588"/>
          </a:xfrm>
          <a:prstGeom prst="rect">
            <a:avLst/>
          </a:prstGeom>
        </p:spPr>
      </p:pic>
      <p:pic>
        <p:nvPicPr>
          <p:cNvPr id="9" name="Picture 8">
            <a:extLst>
              <a:ext uri="{FF2B5EF4-FFF2-40B4-BE49-F238E27FC236}">
                <a16:creationId xmlns:a16="http://schemas.microsoft.com/office/drawing/2014/main" id="{F893240C-70FD-1FD8-A5DE-CEA00551C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559" y="4661539"/>
            <a:ext cx="5613400" cy="1308100"/>
          </a:xfrm>
          <a:prstGeom prst="rect">
            <a:avLst/>
          </a:prstGeom>
        </p:spPr>
      </p:pic>
    </p:spTree>
    <p:extLst>
      <p:ext uri="{BB962C8B-B14F-4D97-AF65-F5344CB8AC3E}">
        <p14:creationId xmlns:p14="http://schemas.microsoft.com/office/powerpoint/2010/main" val="21236212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通用产品介绍"/>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qvpa53h">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942</Words>
  <Application>Microsoft Office PowerPoint</Application>
  <PresentationFormat>Widescreen</PresentationFormat>
  <Paragraphs>139</Paragraphs>
  <Slides>17</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微软雅黑</vt:lpstr>
      <vt:lpstr>Agency FB</vt:lpstr>
      <vt:lpstr>Arial</vt:lpstr>
      <vt:lpstr>Calibri</vt:lpstr>
      <vt:lpstr>LMRoman10-Italic</vt:lpstr>
      <vt:lpstr>Roboto</vt:lpstr>
      <vt:lpstr>Wingdings</vt:lpstr>
      <vt:lpstr>字魂59号-创粗黑</vt:lpstr>
      <vt:lpstr>第一PPT，www.1ppt.com​</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绿色食品</dc:title>
  <dc:creator>第一PPT</dc:creator>
  <cp:keywords>www.1ppt.com</cp:keywords>
  <dc:description>www.1ppt.com</dc:description>
  <cp:lastModifiedBy>Tasnim, Faria</cp:lastModifiedBy>
  <cp:revision>2</cp:revision>
  <dcterms:created xsi:type="dcterms:W3CDTF">2019-02-25T05:30:11Z</dcterms:created>
  <dcterms:modified xsi:type="dcterms:W3CDTF">2022-12-06T19:16:16Z</dcterms:modified>
</cp:coreProperties>
</file>